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56" r:id="rId2"/>
    <p:sldId id="965" r:id="rId3"/>
    <p:sldId id="923" r:id="rId4"/>
    <p:sldId id="967" r:id="rId5"/>
    <p:sldId id="968" r:id="rId6"/>
    <p:sldId id="925" r:id="rId7"/>
    <p:sldId id="973" r:id="rId8"/>
    <p:sldId id="972" r:id="rId9"/>
    <p:sldId id="974" r:id="rId10"/>
    <p:sldId id="977" r:id="rId11"/>
    <p:sldId id="981" r:id="rId12"/>
    <p:sldId id="1054" r:id="rId13"/>
    <p:sldId id="982" r:id="rId14"/>
    <p:sldId id="983" r:id="rId15"/>
    <p:sldId id="984" r:id="rId16"/>
    <p:sldId id="985" r:id="rId17"/>
    <p:sldId id="986" r:id="rId18"/>
    <p:sldId id="987" r:id="rId19"/>
    <p:sldId id="988" r:id="rId20"/>
    <p:sldId id="989" r:id="rId21"/>
    <p:sldId id="992" r:id="rId22"/>
    <p:sldId id="993" r:id="rId23"/>
    <p:sldId id="994" r:id="rId24"/>
    <p:sldId id="995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99"/>
    <a:srgbClr val="2D60C7"/>
    <a:srgbClr val="53FFA1"/>
    <a:srgbClr val="84B5E5"/>
    <a:srgbClr val="008000"/>
    <a:srgbClr val="4571FF"/>
    <a:srgbClr val="F6D7B8"/>
    <a:srgbClr val="EDB073"/>
    <a:srgbClr val="2C4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88160" autoAdjust="0"/>
  </p:normalViewPr>
  <p:slideViewPr>
    <p:cSldViewPr snapToGrid="0">
      <p:cViewPr varScale="1">
        <p:scale>
          <a:sx n="63" d="100"/>
          <a:sy n="63" d="100"/>
        </p:scale>
        <p:origin x="-4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814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66F6-2A56-4AD8-8D5E-99E5D0942D6E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09FC5-A84D-4E9D-9CA7-AE31317BD2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0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33C742-EEDE-42F8-BBF4-DE6B17AF0E19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CCE01B-9CC7-41BF-A9F0-49896738A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Around 5% error rate. Good enough to be useful.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Founders: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Hassabis</a:t>
            </a:r>
            <a:r>
              <a:rPr lang="en-US" baseline="0" dirty="0" smtClean="0"/>
              <a:t>, Shane Legg, Mustafa </a:t>
            </a:r>
            <a:r>
              <a:rPr lang="en-US" baseline="0" dirty="0" err="1" smtClean="0"/>
              <a:t>Suleyman</a:t>
            </a:r>
            <a:endParaRPr lang="en-US" baseline="0" dirty="0" smtClean="0"/>
          </a:p>
          <a:p>
            <a:r>
              <a:rPr lang="en-US" baseline="0" dirty="0" smtClean="0"/>
              <a:t>Why was this milestone particularly worrying from an ethics point of view?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01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480"/>
            <a:ext cx="8229600" cy="53035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28816"/>
            <a:ext cx="2895600" cy="329184"/>
          </a:xfrm>
        </p:spPr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4640" y="6528816"/>
            <a:ext cx="4114800" cy="32918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528816"/>
            <a:ext cx="1066800" cy="329184"/>
          </a:xfrm>
        </p:spPr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9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7280"/>
            <a:ext cx="4038600" cy="52943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2520"/>
            <a:ext cx="4038600" cy="52791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28816"/>
            <a:ext cx="2895600" cy="329184"/>
          </a:xfrm>
        </p:spPr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0" y="6528816"/>
            <a:ext cx="4114800" cy="3291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528816"/>
            <a:ext cx="1066800" cy="329184"/>
          </a:xfrm>
        </p:spPr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67118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4040"/>
            <a:ext cx="3931920" cy="4545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067118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45608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528816"/>
            <a:ext cx="2895600" cy="329184"/>
          </a:xfrm>
        </p:spPr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9440" y="6528816"/>
            <a:ext cx="4114800" cy="32918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70520" y="6400800"/>
            <a:ext cx="1066800" cy="329184"/>
          </a:xfrm>
        </p:spPr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0" y="1097280"/>
            <a:ext cx="0" cy="530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5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528816"/>
            <a:ext cx="2895600" cy="329184"/>
          </a:xfrm>
        </p:spPr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41320" y="6528816"/>
            <a:ext cx="4114800" cy="32918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528816"/>
            <a:ext cx="1066800" cy="329184"/>
          </a:xfrm>
        </p:spPr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6528816"/>
            <a:ext cx="2895600" cy="329184"/>
          </a:xfrm>
        </p:spPr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87040" y="6528816"/>
            <a:ext cx="4114800" cy="32918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70520" y="6528816"/>
            <a:ext cx="1066800" cy="329184"/>
          </a:xfrm>
        </p:spPr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61144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24000"/>
            <a:ext cx="2139696" cy="48501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28816"/>
            <a:ext cx="2895600" cy="329184"/>
          </a:xfrm>
        </p:spPr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56560" y="6528816"/>
            <a:ext cx="4114800" cy="32918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28560" y="6528816"/>
            <a:ext cx="1066800" cy="329184"/>
          </a:xfrm>
        </p:spPr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03-Jan-19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jp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jp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jpg"/><Relationship Id="rId28" Type="http://schemas.openxmlformats.org/officeDocument/2006/relationships/image" Target="../media/image52.png"/><Relationship Id="rId10" Type="http://schemas.openxmlformats.org/officeDocument/2006/relationships/image" Target="../media/image34.jp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jpg"/><Relationship Id="rId14" Type="http://schemas.openxmlformats.org/officeDocument/2006/relationships/image" Target="../media/image38.png"/><Relationship Id="rId22" Type="http://schemas.openxmlformats.org/officeDocument/2006/relationships/image" Target="../media/image46.jpg"/><Relationship Id="rId27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078"/>
            <a:ext cx="7848600" cy="1793817"/>
          </a:xfrm>
        </p:spPr>
        <p:txBody>
          <a:bodyPr/>
          <a:lstStyle/>
          <a:p>
            <a:pPr algn="ctr"/>
            <a:r>
              <a:rPr lang="en-US" sz="3600" cap="none" dirty="0" smtClean="0"/>
              <a:t>CS60010: Deep Learning</a:t>
            </a:r>
            <a:endParaRPr lang="en-US" sz="36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929973" y="3756211"/>
            <a:ext cx="5334000" cy="21016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33CC"/>
                </a:solidFill>
              </a:rPr>
              <a:t>Sudeshna Sarkar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2727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Prerequisites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Knowledge </a:t>
            </a:r>
            <a:r>
              <a:rPr lang="en-US" dirty="0"/>
              <a:t>of calculus and linear </a:t>
            </a:r>
            <a:r>
              <a:rPr lang="en-US" dirty="0" smtClean="0"/>
              <a:t>algebra</a:t>
            </a:r>
            <a:endParaRPr lang="en-US" dirty="0"/>
          </a:p>
          <a:p>
            <a:r>
              <a:rPr lang="en-US" dirty="0" smtClean="0"/>
              <a:t>Probability </a:t>
            </a:r>
            <a:r>
              <a:rPr lang="en-US" dirty="0"/>
              <a:t>and </a:t>
            </a:r>
            <a:r>
              <a:rPr lang="en-US" dirty="0" smtClean="0"/>
              <a:t>Statistics</a:t>
            </a:r>
          </a:p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r>
              <a:rPr lang="en-US" dirty="0" smtClean="0"/>
              <a:t>Programming in Python</a:t>
            </a:r>
            <a:r>
              <a:rPr lang="en-US" dirty="0"/>
              <a:t>. 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71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390650"/>
            <a:ext cx="8667749" cy="485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1940s-1960s: Cybernetics: Brain like electronic systems, morphed into modern control theory and signal processing.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1960s-1980s: </a:t>
            </a:r>
            <a:r>
              <a:rPr lang="en-US" b="1" dirty="0" smtClean="0">
                <a:solidFill>
                  <a:srgbClr val="0070C0"/>
                </a:solidFill>
              </a:rPr>
              <a:t>D</a:t>
            </a:r>
            <a:r>
              <a:rPr lang="en-US" dirty="0" smtClean="0">
                <a:solidFill>
                  <a:srgbClr val="0070C0"/>
                </a:solidFill>
              </a:rPr>
              <a:t>igital computers, automata theory, computational complexity theory: simple shallow circuits are very limited…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/>
              <a:t>1980s-1990s: Connectionism: complex, non-linear networks, back-propagation.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1990s-2010s: Computational learning theory, graphical models: Learning is computationally hard, simple shallow circuits are very limited…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/>
              <a:t>2006</a:t>
            </a:r>
            <a:r>
              <a:rPr lang="en-US" dirty="0" smtClean="0">
                <a:sym typeface="Wingdings" panose="05000000000000000000" pitchFamily="2" charset="2"/>
              </a:rPr>
              <a:t>: Deep learning: End-to-end training, large datasets, explosion in applications.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Phases of Neural Network Research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success of 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More </a:t>
            </a:r>
            <a:r>
              <a:rPr lang="en-US" dirty="0"/>
              <a:t>computational power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mproved techniques (</a:t>
            </a:r>
            <a:r>
              <a:rPr lang="en-US" dirty="0"/>
              <a:t>though they’re not brand-new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But, Driven </a:t>
            </a:r>
            <a:r>
              <a:rPr lang="en-US" dirty="0"/>
              <a:t>primarily by intuition and empirical success</a:t>
            </a:r>
          </a:p>
          <a:p>
            <a:r>
              <a:rPr lang="en-US" dirty="0"/>
              <a:t>Good research and progress based on solid intuition</a:t>
            </a:r>
          </a:p>
          <a:p>
            <a:r>
              <a:rPr lang="en-US" dirty="0" smtClean="0"/>
              <a:t>Practice </a:t>
            </a:r>
            <a:r>
              <a:rPr lang="en-US" dirty="0"/>
              <a:t>leads the way</a:t>
            </a:r>
          </a:p>
          <a:p>
            <a:r>
              <a:rPr lang="en-US" dirty="0" smtClean="0"/>
              <a:t>Theory </a:t>
            </a:r>
            <a:r>
              <a:rPr lang="en-US" dirty="0"/>
              <a:t>lags dramatically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guarantees</a:t>
            </a:r>
          </a:p>
          <a:p>
            <a:pPr lvl="1"/>
            <a:r>
              <a:rPr lang="en-US" dirty="0" smtClean="0"/>
              <a:t>little </a:t>
            </a:r>
            <a:r>
              <a:rPr lang="en-US" dirty="0"/>
              <a:t>understanding of limitations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interpretability</a:t>
            </a:r>
          </a:p>
          <a:p>
            <a:r>
              <a:rPr lang="en-US" dirty="0" smtClean="0"/>
              <a:t>More </a:t>
            </a:r>
            <a:r>
              <a:rPr lang="en-US" dirty="0"/>
              <a:t>interestingly, classic theory suggests currently successful </a:t>
            </a:r>
            <a:r>
              <a:rPr lang="en-US" dirty="0" smtClean="0"/>
              <a:t>DL practices</a:t>
            </a:r>
            <a:r>
              <a:rPr lang="en-US" dirty="0"/>
              <a:t>, wouldn’t be likely to succeed.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6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Recall the </a:t>
            </a:r>
            <a:r>
              <a:rPr lang="en-US" dirty="0" err="1" smtClean="0"/>
              <a:t>LeNet</a:t>
            </a:r>
            <a:r>
              <a:rPr lang="en-US" dirty="0" smtClean="0"/>
              <a:t> was a modern visual classification network that recognized digits for zip codes</a:t>
            </a:r>
            <a:r>
              <a:rPr lang="en-US" dirty="0" smtClean="0">
                <a:sym typeface="Wingdings" panose="05000000000000000000" pitchFamily="2" charset="2"/>
              </a:rPr>
              <a:t>. Its citations look like this: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The 2000s were a golden age for machine learning, and marked the ascent of graphical models. But not so for neural networks. 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Citations of the “</a:t>
            </a:r>
            <a:r>
              <a:rPr lang="en-US" sz="3200" dirty="0" err="1" smtClean="0">
                <a:solidFill>
                  <a:schemeClr val="bg1"/>
                </a:solidFill>
              </a:rPr>
              <a:t>LeNet</a:t>
            </a:r>
            <a:r>
              <a:rPr lang="en-US" sz="3200" dirty="0" smtClean="0">
                <a:solidFill>
                  <a:schemeClr val="bg1"/>
                </a:solidFill>
              </a:rPr>
              <a:t>” paper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300284"/>
            <a:ext cx="8820150" cy="1190625"/>
            <a:chOff x="-114300" y="2552700"/>
            <a:chExt cx="8820150" cy="11906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3" t="66945" r="45104" b="25833"/>
            <a:stretch/>
          </p:blipFill>
          <p:spPr bwMode="auto">
            <a:xfrm>
              <a:off x="-114300" y="2895597"/>
              <a:ext cx="7334250" cy="74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9" t="63704" r="44532" b="24722"/>
            <a:stretch/>
          </p:blipFill>
          <p:spPr bwMode="auto">
            <a:xfrm>
              <a:off x="3905250" y="2552700"/>
              <a:ext cx="48006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Oval 2"/>
          <p:cNvSpPr/>
          <p:nvPr/>
        </p:nvSpPr>
        <p:spPr>
          <a:xfrm>
            <a:off x="190498" y="2357433"/>
            <a:ext cx="2914651" cy="11763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05425" y="2300284"/>
            <a:ext cx="3638549" cy="123348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49" y="2328858"/>
            <a:ext cx="2200276" cy="11763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3425" y="363854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 phase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19850" y="365545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Third phase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11503" y="363425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Learning “Winter”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both complexity and learning theory perspectives, simple networks are very limited.</a:t>
            </a:r>
          </a:p>
          <a:p>
            <a:pPr lvl="1"/>
            <a:r>
              <a:rPr lang="en-US" sz="2400" dirty="0" smtClean="0"/>
              <a:t>Can’t compute parity with a small network.</a:t>
            </a:r>
          </a:p>
          <a:p>
            <a:pPr lvl="1"/>
            <a:r>
              <a:rPr lang="en-US" sz="2400" dirty="0" smtClean="0"/>
              <a:t>NP-Hard to learn “simple” functions like 3SAT formulae, and i.e. training a DNN is NP-hard.</a:t>
            </a:r>
          </a:p>
          <a:p>
            <a:pPr lvl="1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upload.wikimedia.org/wikipedia/commons/thumb/a/a5/Sat_reduced_to_Clique_from_Sipser.svg/2000px-Sat_reduced_to_Clique_from_Sipse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52" y="3390899"/>
            <a:ext cx="3007094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most successful DNN training algorithm is a version of gradient descent which will only find local optima. In other words, it’s a greedy algorithm. </a:t>
            </a:r>
            <a:r>
              <a:rPr lang="en-US" dirty="0" err="1" smtClean="0"/>
              <a:t>Backprop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loss = f(g(h(y)))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d loss/</a:t>
            </a:r>
            <a:r>
              <a:rPr lang="en-US" dirty="0" err="1" smtClean="0"/>
              <a:t>dy</a:t>
            </a:r>
            <a:r>
              <a:rPr lang="en-US" dirty="0" smtClean="0"/>
              <a:t> = f’(g) x g’(h) x h’(y)</a:t>
            </a:r>
          </a:p>
          <a:p>
            <a:endParaRPr lang="en-US" dirty="0" smtClean="0"/>
          </a:p>
          <a:p>
            <a:r>
              <a:rPr lang="en-US" dirty="0" smtClean="0"/>
              <a:t>Greedy algorithms are even more limited in what they can represent and how well they learn.</a:t>
            </a:r>
          </a:p>
          <a:p>
            <a:endParaRPr lang="en-US" dirty="0"/>
          </a:p>
          <a:p>
            <a:r>
              <a:rPr lang="en-US" dirty="0" smtClean="0"/>
              <a:t>If a problem has a greedy solution, its regarded as an “easy” problem. 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6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graphical models, values in a network represent random variables, and have a clear meaning. The network structure encodes dependency </a:t>
            </a:r>
            <a:r>
              <a:rPr lang="en-US" dirty="0" smtClean="0"/>
              <a:t>information, i.e. you can represent rich models.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a DNN, node activations encode nothing in particular, and the network structure only encodes (trivially) how they derive from each other. </a:t>
            </a:r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ile:Graphical model 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49" y="4048123"/>
            <a:ext cx="305752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1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Hierarchical representations are ubiquitous in AI. Computer vision: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2" t="20463" r="15573" b="8611"/>
          <a:stretch/>
        </p:blipFill>
        <p:spPr bwMode="auto">
          <a:xfrm>
            <a:off x="1389815" y="1871715"/>
            <a:ext cx="6440567" cy="517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6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 language:</a:t>
            </a:r>
          </a:p>
          <a:p>
            <a:endParaRPr lang="en-US" dirty="0"/>
          </a:p>
        </p:txBody>
      </p:sp>
      <p:pic>
        <p:nvPicPr>
          <p:cNvPr id="6" name="Picture 2" descr="tree_images/ch08-tree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51" y="2128647"/>
            <a:ext cx="5505054" cy="35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Human Learning: is deeply layered. </a:t>
            </a:r>
          </a:p>
          <a:p>
            <a:endParaRPr lang="en-US" dirty="0"/>
          </a:p>
        </p:txBody>
      </p:sp>
      <p:pic>
        <p:nvPicPr>
          <p:cNvPr id="3074" name="Picture 2" descr="https://upload.wikimedia.org/wikipedia/commons/thumb/9/92/Zone_of_proximal_development.svg/2000px-Zone_of_proximal_developmen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018109"/>
            <a:ext cx="4614862" cy="42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155575" y="-27654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307975" y="-26130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1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28625" y="1132083"/>
            <a:ext cx="8229600" cy="509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LeNet</a:t>
            </a:r>
            <a:r>
              <a:rPr lang="en-US" dirty="0" smtClean="0"/>
              <a:t> 1989: recognize zip codes, Yann </a:t>
            </a:r>
            <a:r>
              <a:rPr lang="en-US" dirty="0" err="1" smtClean="0"/>
              <a:t>Lecun</a:t>
            </a:r>
            <a:r>
              <a:rPr lang="en-US" dirty="0" smtClean="0"/>
              <a:t>, Bernhard </a:t>
            </a:r>
            <a:r>
              <a:rPr lang="en-US" dirty="0" err="1" smtClean="0"/>
              <a:t>Boser</a:t>
            </a:r>
            <a:r>
              <a:rPr lang="en-US" dirty="0" smtClean="0"/>
              <a:t> and others, ran live in US postal service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Milestones: Digit Recognition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505073"/>
            <a:ext cx="3403145" cy="351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27" y="2371725"/>
            <a:ext cx="4662556" cy="405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13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about greedy optimization? </a:t>
            </a:r>
          </a:p>
          <a:p>
            <a:r>
              <a:rPr lang="en-US" dirty="0" smtClean="0"/>
              <a:t>Less obvious, but it looks like many learning problems (e.g. image classification) are actually “easy” i.e. have reliable steepest descent paths to a good model. </a:t>
            </a:r>
          </a:p>
          <a:p>
            <a:endParaRPr lang="en-US" dirty="0"/>
          </a:p>
        </p:txBody>
      </p:sp>
      <p:sp>
        <p:nvSpPr>
          <p:cNvPr id="2" name="AutoShape 4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155575" y="-27654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307975" y="-26130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779617"/>
            <a:ext cx="5934074" cy="364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975" y="6378059"/>
            <a:ext cx="390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Ian </a:t>
            </a:r>
            <a:r>
              <a:rPr lang="en-US" dirty="0" err="1" smtClean="0"/>
              <a:t>Goodfellow</a:t>
            </a:r>
            <a:r>
              <a:rPr lang="en-US" dirty="0" smtClean="0"/>
              <a:t> – ICLR 2015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 Matter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6931" y="1117247"/>
            <a:ext cx="8740369" cy="5268621"/>
            <a:chOff x="1565857" y="2770244"/>
            <a:chExt cx="9667551" cy="5738505"/>
          </a:xfrm>
        </p:grpSpPr>
        <p:sp>
          <p:nvSpPr>
            <p:cNvPr id="8" name="object 4"/>
            <p:cNvSpPr/>
            <p:nvPr/>
          </p:nvSpPr>
          <p:spPr>
            <a:xfrm>
              <a:off x="2198262" y="3434874"/>
              <a:ext cx="3972317" cy="44890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 txBox="1"/>
            <p:nvPr/>
          </p:nvSpPr>
          <p:spPr>
            <a:xfrm>
              <a:off x="4095683" y="8120129"/>
              <a:ext cx="184785" cy="3886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350" spc="-10" dirty="0">
                  <a:latin typeface="Century"/>
                  <a:cs typeface="Century"/>
                </a:rPr>
                <a:t>x</a:t>
              </a:r>
              <a:endParaRPr sz="2350">
                <a:latin typeface="Century"/>
                <a:cs typeface="Century"/>
              </a:endParaRPr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1565857" y="5581194"/>
              <a:ext cx="383540" cy="18478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2790"/>
                </a:lnSpc>
              </a:pPr>
              <a:r>
                <a:rPr sz="2350" dirty="0">
                  <a:latin typeface="Century"/>
                  <a:cs typeface="Century"/>
                </a:rPr>
                <a:t>y</a:t>
              </a:r>
              <a:endParaRPr sz="2350">
                <a:latin typeface="Century"/>
                <a:cs typeface="Century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2111258" y="3322138"/>
              <a:ext cx="4146550" cy="0"/>
            </a:xfrm>
            <a:custGeom>
              <a:avLst/>
              <a:gdLst/>
              <a:ahLst/>
              <a:cxnLst/>
              <a:rect l="l" t="t" r="r" b="b"/>
              <a:pathLst>
                <a:path w="4146550">
                  <a:moveTo>
                    <a:pt x="0" y="0"/>
                  </a:moveTo>
                  <a:lnTo>
                    <a:pt x="4146327" y="0"/>
                  </a:lnTo>
                </a:path>
              </a:pathLst>
            </a:custGeom>
            <a:ln w="377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/>
            <p:cNvSpPr/>
            <p:nvPr/>
          </p:nvSpPr>
          <p:spPr>
            <a:xfrm>
              <a:off x="6257585" y="332213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479"/>
                  </a:moveTo>
                  <a:lnTo>
                    <a:pt x="0" y="0"/>
                  </a:lnTo>
                </a:path>
              </a:pathLst>
            </a:custGeom>
            <a:ln w="3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/>
            <p:cNvSpPr/>
            <p:nvPr/>
          </p:nvSpPr>
          <p:spPr>
            <a:xfrm>
              <a:off x="2111258" y="8036617"/>
              <a:ext cx="4146550" cy="0"/>
            </a:xfrm>
            <a:custGeom>
              <a:avLst/>
              <a:gdLst/>
              <a:ahLst/>
              <a:cxnLst/>
              <a:rect l="l" t="t" r="r" b="b"/>
              <a:pathLst>
                <a:path w="4146550">
                  <a:moveTo>
                    <a:pt x="0" y="0"/>
                  </a:moveTo>
                  <a:lnTo>
                    <a:pt x="4146327" y="0"/>
                  </a:lnTo>
                </a:path>
              </a:pathLst>
            </a:custGeom>
            <a:ln w="377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2111258" y="332213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479"/>
                  </a:moveTo>
                  <a:lnTo>
                    <a:pt x="0" y="0"/>
                  </a:lnTo>
                </a:path>
              </a:pathLst>
            </a:custGeom>
            <a:ln w="3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7176230" y="3451041"/>
              <a:ext cx="1863926" cy="44615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9259081" y="3437592"/>
              <a:ext cx="1886863" cy="44835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/>
            <p:cNvSpPr txBox="1"/>
            <p:nvPr/>
          </p:nvSpPr>
          <p:spPr>
            <a:xfrm>
              <a:off x="9071876" y="8102417"/>
              <a:ext cx="161925" cy="38862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350" spc="60" dirty="0">
                  <a:latin typeface="Verdana"/>
                  <a:cs typeface="Verdana"/>
                </a:rPr>
                <a:t>r</a:t>
              </a:r>
              <a:endParaRPr sz="2350">
                <a:latin typeface="Verdana"/>
                <a:cs typeface="Verdana"/>
              </a:endParaRPr>
            </a:p>
          </p:txBody>
        </p:sp>
        <p:sp>
          <p:nvSpPr>
            <p:cNvPr id="18" name="object 14"/>
            <p:cNvSpPr txBox="1"/>
            <p:nvPr/>
          </p:nvSpPr>
          <p:spPr>
            <a:xfrm>
              <a:off x="6582302" y="5600420"/>
              <a:ext cx="327660" cy="16764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2390"/>
                </a:lnSpc>
              </a:pPr>
              <a:r>
                <a:rPr sz="2350" dirty="0">
                  <a:latin typeface="Verdana"/>
                  <a:cs typeface="Verdana"/>
                </a:rPr>
                <a:t>θ</a:t>
              </a:r>
              <a:endParaRPr sz="2350">
                <a:latin typeface="Verdana"/>
                <a:cs typeface="Verdana"/>
              </a:endParaRPr>
            </a:p>
          </p:txBody>
        </p:sp>
        <p:sp>
          <p:nvSpPr>
            <p:cNvPr id="19" name="object 15"/>
            <p:cNvSpPr/>
            <p:nvPr/>
          </p:nvSpPr>
          <p:spPr>
            <a:xfrm>
              <a:off x="7086858" y="3322138"/>
              <a:ext cx="4146550" cy="0"/>
            </a:xfrm>
            <a:custGeom>
              <a:avLst/>
              <a:gdLst/>
              <a:ahLst/>
              <a:cxnLst/>
              <a:rect l="l" t="t" r="r" b="b"/>
              <a:pathLst>
                <a:path w="4146550">
                  <a:moveTo>
                    <a:pt x="0" y="0"/>
                  </a:moveTo>
                  <a:lnTo>
                    <a:pt x="4146327" y="0"/>
                  </a:lnTo>
                </a:path>
              </a:pathLst>
            </a:custGeom>
            <a:ln w="377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/>
            <p:cNvSpPr/>
            <p:nvPr/>
          </p:nvSpPr>
          <p:spPr>
            <a:xfrm>
              <a:off x="11233186" y="332213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479"/>
                  </a:moveTo>
                  <a:lnTo>
                    <a:pt x="0" y="0"/>
                  </a:lnTo>
                </a:path>
              </a:pathLst>
            </a:custGeom>
            <a:ln w="3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/>
            <p:cNvSpPr/>
            <p:nvPr/>
          </p:nvSpPr>
          <p:spPr>
            <a:xfrm>
              <a:off x="7086858" y="8036617"/>
              <a:ext cx="4146550" cy="0"/>
            </a:xfrm>
            <a:custGeom>
              <a:avLst/>
              <a:gdLst/>
              <a:ahLst/>
              <a:cxnLst/>
              <a:rect l="l" t="t" r="r" b="b"/>
              <a:pathLst>
                <a:path w="4146550">
                  <a:moveTo>
                    <a:pt x="0" y="0"/>
                  </a:moveTo>
                  <a:lnTo>
                    <a:pt x="4146327" y="0"/>
                  </a:lnTo>
                </a:path>
              </a:pathLst>
            </a:custGeom>
            <a:ln w="377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/>
            <p:cNvSpPr/>
            <p:nvPr/>
          </p:nvSpPr>
          <p:spPr>
            <a:xfrm>
              <a:off x="7086858" y="3322138"/>
              <a:ext cx="0" cy="4714875"/>
            </a:xfrm>
            <a:custGeom>
              <a:avLst/>
              <a:gdLst/>
              <a:ahLst/>
              <a:cxnLst/>
              <a:rect l="l" t="t" r="r" b="b"/>
              <a:pathLst>
                <a:path h="4714875">
                  <a:moveTo>
                    <a:pt x="0" y="4714479"/>
                  </a:moveTo>
                  <a:lnTo>
                    <a:pt x="0" y="0"/>
                  </a:lnTo>
                </a:path>
              </a:pathLst>
            </a:custGeom>
            <a:ln w="37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/>
            <p:cNvSpPr txBox="1"/>
            <p:nvPr/>
          </p:nvSpPr>
          <p:spPr>
            <a:xfrm>
              <a:off x="2396288" y="2770244"/>
              <a:ext cx="8288655" cy="352686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  <a:tabLst>
                  <a:tab pos="5331460" algn="l"/>
                </a:tabLst>
              </a:pPr>
              <a:r>
                <a:rPr sz="2000" b="1" spc="-95" dirty="0">
                  <a:cs typeface="Century"/>
                </a:rPr>
                <a:t>Cartesian</a:t>
              </a:r>
              <a:r>
                <a:rPr sz="2000" b="1" spc="275" dirty="0">
                  <a:cs typeface="Century"/>
                </a:rPr>
                <a:t> </a:t>
              </a:r>
              <a:r>
                <a:rPr sz="2000" b="1" spc="-65" dirty="0">
                  <a:cs typeface="Century"/>
                </a:rPr>
                <a:t>coordinates	</a:t>
              </a:r>
              <a:r>
                <a:rPr sz="2000" b="1" spc="-50" dirty="0">
                  <a:cs typeface="Century"/>
                </a:rPr>
                <a:t>Polar</a:t>
              </a:r>
              <a:r>
                <a:rPr sz="2000" b="1" spc="229" dirty="0">
                  <a:cs typeface="Century"/>
                </a:rPr>
                <a:t> </a:t>
              </a:r>
              <a:r>
                <a:rPr sz="2000" b="1" spc="-65" dirty="0">
                  <a:cs typeface="Century"/>
                </a:rPr>
                <a:t>coordinates</a:t>
              </a:r>
              <a:endParaRPr sz="2000" b="1" dirty="0">
                <a:cs typeface="Centur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068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machine learning to discover not </a:t>
            </a:r>
            <a:r>
              <a:rPr lang="en-US" dirty="0" smtClean="0"/>
              <a:t>only the </a:t>
            </a:r>
            <a:r>
              <a:rPr lang="en-US" dirty="0"/>
              <a:t>mapping from representation to output but also the representation itself.</a:t>
            </a:r>
          </a:p>
          <a:p>
            <a:r>
              <a:rPr lang="en-US" b="1" dirty="0"/>
              <a:t>R</a:t>
            </a:r>
            <a:r>
              <a:rPr lang="en-US" b="1" dirty="0" smtClean="0"/>
              <a:t>epresentation Learning</a:t>
            </a:r>
            <a:endParaRPr lang="en-US" b="1" dirty="0"/>
          </a:p>
          <a:p>
            <a:r>
              <a:rPr lang="en-US" dirty="0" smtClean="0"/>
              <a:t>Learned representations often </a:t>
            </a:r>
            <a:r>
              <a:rPr lang="en-US" dirty="0"/>
              <a:t>result in much better performance than can be obtained with </a:t>
            </a:r>
            <a:r>
              <a:rPr lang="en-US" dirty="0" smtClean="0"/>
              <a:t>hand-designed representations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also enable AI systems to rapidly adapt to new tasks, </a:t>
            </a:r>
            <a:r>
              <a:rPr lang="en-US" dirty="0" smtClean="0"/>
              <a:t>with minimal </a:t>
            </a:r>
            <a:r>
              <a:rPr lang="en-US" dirty="0"/>
              <a:t>human intervention.</a:t>
            </a:r>
          </a:p>
        </p:txBody>
      </p:sp>
    </p:spTree>
    <p:extLst>
      <p:ext uri="{BB962C8B-B14F-4D97-AF65-F5344CB8AC3E}">
        <p14:creationId xmlns:p14="http://schemas.microsoft.com/office/powerpoint/2010/main" val="409128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828811" y="5884716"/>
            <a:ext cx="494508" cy="530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3682242" y="572736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49"/>
                </a:moveTo>
                <a:lnTo>
                  <a:pt x="821058" y="170320"/>
                </a:lnTo>
                <a:lnTo>
                  <a:pt x="848567" y="207688"/>
                </a:lnTo>
                <a:lnTo>
                  <a:pt x="871845" y="247025"/>
                </a:lnTo>
                <a:lnTo>
                  <a:pt x="890890" y="288003"/>
                </a:lnTo>
                <a:lnTo>
                  <a:pt x="905703" y="330295"/>
                </a:lnTo>
                <a:lnTo>
                  <a:pt x="916283" y="373570"/>
                </a:lnTo>
                <a:lnTo>
                  <a:pt x="922632" y="417503"/>
                </a:lnTo>
                <a:lnTo>
                  <a:pt x="924748" y="461763"/>
                </a:lnTo>
                <a:lnTo>
                  <a:pt x="922632" y="506024"/>
                </a:lnTo>
                <a:lnTo>
                  <a:pt x="916283" y="549956"/>
                </a:lnTo>
                <a:lnTo>
                  <a:pt x="905703" y="593232"/>
                </a:lnTo>
                <a:lnTo>
                  <a:pt x="890890" y="635523"/>
                </a:lnTo>
                <a:lnTo>
                  <a:pt x="871845" y="676501"/>
                </a:lnTo>
                <a:lnTo>
                  <a:pt x="848567" y="715839"/>
                </a:lnTo>
                <a:lnTo>
                  <a:pt x="821058" y="753207"/>
                </a:lnTo>
                <a:lnTo>
                  <a:pt x="789316" y="788277"/>
                </a:lnTo>
                <a:lnTo>
                  <a:pt x="754202" y="819972"/>
                </a:lnTo>
                <a:lnTo>
                  <a:pt x="716788" y="847441"/>
                </a:lnTo>
                <a:lnTo>
                  <a:pt x="677401" y="870684"/>
                </a:lnTo>
                <a:lnTo>
                  <a:pt x="636370" y="889700"/>
                </a:lnTo>
                <a:lnTo>
                  <a:pt x="594024" y="904491"/>
                </a:lnTo>
                <a:lnTo>
                  <a:pt x="550692" y="915056"/>
                </a:lnTo>
                <a:lnTo>
                  <a:pt x="506702" y="921395"/>
                </a:lnTo>
                <a:lnTo>
                  <a:pt x="462383" y="923508"/>
                </a:lnTo>
                <a:lnTo>
                  <a:pt x="418064" y="921395"/>
                </a:lnTo>
                <a:lnTo>
                  <a:pt x="374073" y="915056"/>
                </a:lnTo>
                <a:lnTo>
                  <a:pt x="330740" y="904491"/>
                </a:lnTo>
                <a:lnTo>
                  <a:pt x="288392" y="889700"/>
                </a:lnTo>
                <a:lnTo>
                  <a:pt x="247358" y="870684"/>
                </a:lnTo>
                <a:lnTo>
                  <a:pt x="207968" y="847441"/>
                </a:lnTo>
                <a:lnTo>
                  <a:pt x="170550" y="819972"/>
                </a:lnTo>
                <a:lnTo>
                  <a:pt x="135432" y="788277"/>
                </a:lnTo>
                <a:lnTo>
                  <a:pt x="103690" y="753207"/>
                </a:lnTo>
                <a:lnTo>
                  <a:pt x="76180" y="715839"/>
                </a:lnTo>
                <a:lnTo>
                  <a:pt x="52903" y="676501"/>
                </a:lnTo>
                <a:lnTo>
                  <a:pt x="33858" y="635523"/>
                </a:lnTo>
                <a:lnTo>
                  <a:pt x="19045" y="593232"/>
                </a:lnTo>
                <a:lnTo>
                  <a:pt x="8464" y="549956"/>
                </a:lnTo>
                <a:lnTo>
                  <a:pt x="2116" y="506024"/>
                </a:lnTo>
                <a:lnTo>
                  <a:pt x="0" y="461763"/>
                </a:lnTo>
                <a:lnTo>
                  <a:pt x="2116" y="417503"/>
                </a:lnTo>
                <a:lnTo>
                  <a:pt x="8464" y="373570"/>
                </a:lnTo>
                <a:lnTo>
                  <a:pt x="19045" y="330295"/>
                </a:lnTo>
                <a:lnTo>
                  <a:pt x="33858" y="288003"/>
                </a:lnTo>
                <a:lnTo>
                  <a:pt x="52903" y="247025"/>
                </a:lnTo>
                <a:lnTo>
                  <a:pt x="76180" y="207688"/>
                </a:lnTo>
                <a:lnTo>
                  <a:pt x="103690" y="170320"/>
                </a:lnTo>
                <a:lnTo>
                  <a:pt x="135432" y="135249"/>
                </a:lnTo>
                <a:lnTo>
                  <a:pt x="170550" y="103550"/>
                </a:lnTo>
                <a:lnTo>
                  <a:pt x="207968" y="76077"/>
                </a:lnTo>
                <a:lnTo>
                  <a:pt x="247358" y="52831"/>
                </a:lnTo>
                <a:lnTo>
                  <a:pt x="288392" y="33812"/>
                </a:lnTo>
                <a:lnTo>
                  <a:pt x="330740" y="19019"/>
                </a:lnTo>
                <a:lnTo>
                  <a:pt x="374073" y="8453"/>
                </a:lnTo>
                <a:lnTo>
                  <a:pt x="418064" y="2113"/>
                </a:lnTo>
                <a:lnTo>
                  <a:pt x="462383" y="0"/>
                </a:lnTo>
                <a:lnTo>
                  <a:pt x="506702" y="2113"/>
                </a:lnTo>
                <a:lnTo>
                  <a:pt x="550692" y="8453"/>
                </a:lnTo>
                <a:lnTo>
                  <a:pt x="594024" y="19019"/>
                </a:lnTo>
                <a:lnTo>
                  <a:pt x="636370" y="33812"/>
                </a:lnTo>
                <a:lnTo>
                  <a:pt x="677401" y="52831"/>
                </a:lnTo>
                <a:lnTo>
                  <a:pt x="716788" y="76077"/>
                </a:lnTo>
                <a:lnTo>
                  <a:pt x="754202" y="103550"/>
                </a:lnTo>
                <a:lnTo>
                  <a:pt x="789316" y="135249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4769197" y="5879568"/>
            <a:ext cx="504094" cy="541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4627422" y="572736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49"/>
                </a:moveTo>
                <a:lnTo>
                  <a:pt x="821058" y="170320"/>
                </a:lnTo>
                <a:lnTo>
                  <a:pt x="848567" y="207688"/>
                </a:lnTo>
                <a:lnTo>
                  <a:pt x="871845" y="247025"/>
                </a:lnTo>
                <a:lnTo>
                  <a:pt x="890890" y="288003"/>
                </a:lnTo>
                <a:lnTo>
                  <a:pt x="905703" y="330295"/>
                </a:lnTo>
                <a:lnTo>
                  <a:pt x="916283" y="373570"/>
                </a:lnTo>
                <a:lnTo>
                  <a:pt x="922632" y="417503"/>
                </a:lnTo>
                <a:lnTo>
                  <a:pt x="924748" y="461763"/>
                </a:lnTo>
                <a:lnTo>
                  <a:pt x="922632" y="506024"/>
                </a:lnTo>
                <a:lnTo>
                  <a:pt x="916283" y="549956"/>
                </a:lnTo>
                <a:lnTo>
                  <a:pt x="905703" y="593232"/>
                </a:lnTo>
                <a:lnTo>
                  <a:pt x="890890" y="635523"/>
                </a:lnTo>
                <a:lnTo>
                  <a:pt x="871845" y="676501"/>
                </a:lnTo>
                <a:lnTo>
                  <a:pt x="848567" y="715839"/>
                </a:lnTo>
                <a:lnTo>
                  <a:pt x="821058" y="753207"/>
                </a:lnTo>
                <a:lnTo>
                  <a:pt x="789316" y="788277"/>
                </a:lnTo>
                <a:lnTo>
                  <a:pt x="754202" y="819972"/>
                </a:lnTo>
                <a:lnTo>
                  <a:pt x="716787" y="847441"/>
                </a:lnTo>
                <a:lnTo>
                  <a:pt x="677399" y="870684"/>
                </a:lnTo>
                <a:lnTo>
                  <a:pt x="636366" y="889700"/>
                </a:lnTo>
                <a:lnTo>
                  <a:pt x="594019" y="904491"/>
                </a:lnTo>
                <a:lnTo>
                  <a:pt x="550685" y="915056"/>
                </a:lnTo>
                <a:lnTo>
                  <a:pt x="506694" y="921395"/>
                </a:lnTo>
                <a:lnTo>
                  <a:pt x="462374" y="923508"/>
                </a:lnTo>
                <a:lnTo>
                  <a:pt x="418054" y="921395"/>
                </a:lnTo>
                <a:lnTo>
                  <a:pt x="374062" y="915056"/>
                </a:lnTo>
                <a:lnTo>
                  <a:pt x="330728" y="904491"/>
                </a:lnTo>
                <a:lnTo>
                  <a:pt x="288381" y="889700"/>
                </a:lnTo>
                <a:lnTo>
                  <a:pt x="247349" y="870684"/>
                </a:lnTo>
                <a:lnTo>
                  <a:pt x="207961" y="847441"/>
                </a:lnTo>
                <a:lnTo>
                  <a:pt x="170545" y="819972"/>
                </a:lnTo>
                <a:lnTo>
                  <a:pt x="135432" y="788277"/>
                </a:lnTo>
                <a:lnTo>
                  <a:pt x="103690" y="753207"/>
                </a:lnTo>
                <a:lnTo>
                  <a:pt x="76180" y="715839"/>
                </a:lnTo>
                <a:lnTo>
                  <a:pt x="52903" y="676501"/>
                </a:lnTo>
                <a:lnTo>
                  <a:pt x="33858" y="635523"/>
                </a:lnTo>
                <a:lnTo>
                  <a:pt x="19045" y="593232"/>
                </a:lnTo>
                <a:lnTo>
                  <a:pt x="8464" y="549956"/>
                </a:lnTo>
                <a:lnTo>
                  <a:pt x="2116" y="506024"/>
                </a:lnTo>
                <a:lnTo>
                  <a:pt x="0" y="461763"/>
                </a:lnTo>
                <a:lnTo>
                  <a:pt x="2116" y="417503"/>
                </a:lnTo>
                <a:lnTo>
                  <a:pt x="8464" y="373570"/>
                </a:lnTo>
                <a:lnTo>
                  <a:pt x="19045" y="330295"/>
                </a:lnTo>
                <a:lnTo>
                  <a:pt x="33858" y="288003"/>
                </a:lnTo>
                <a:lnTo>
                  <a:pt x="52903" y="247025"/>
                </a:lnTo>
                <a:lnTo>
                  <a:pt x="76180" y="207688"/>
                </a:lnTo>
                <a:lnTo>
                  <a:pt x="103690" y="170320"/>
                </a:lnTo>
                <a:lnTo>
                  <a:pt x="135432" y="135249"/>
                </a:lnTo>
                <a:lnTo>
                  <a:pt x="170545" y="103550"/>
                </a:lnTo>
                <a:lnTo>
                  <a:pt x="207961" y="76077"/>
                </a:lnTo>
                <a:lnTo>
                  <a:pt x="247349" y="52831"/>
                </a:lnTo>
                <a:lnTo>
                  <a:pt x="288381" y="33812"/>
                </a:lnTo>
                <a:lnTo>
                  <a:pt x="330728" y="19019"/>
                </a:lnTo>
                <a:lnTo>
                  <a:pt x="374062" y="8453"/>
                </a:lnTo>
                <a:lnTo>
                  <a:pt x="418054" y="2113"/>
                </a:lnTo>
                <a:lnTo>
                  <a:pt x="462374" y="0"/>
                </a:lnTo>
                <a:lnTo>
                  <a:pt x="506694" y="2113"/>
                </a:lnTo>
                <a:lnTo>
                  <a:pt x="550685" y="8453"/>
                </a:lnTo>
                <a:lnTo>
                  <a:pt x="594019" y="19019"/>
                </a:lnTo>
                <a:lnTo>
                  <a:pt x="636366" y="33812"/>
                </a:lnTo>
                <a:lnTo>
                  <a:pt x="677399" y="52831"/>
                </a:lnTo>
                <a:lnTo>
                  <a:pt x="716787" y="76077"/>
                </a:lnTo>
                <a:lnTo>
                  <a:pt x="754202" y="103550"/>
                </a:lnTo>
                <a:lnTo>
                  <a:pt x="789316" y="135249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5714374" y="5879568"/>
            <a:ext cx="504094" cy="541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5572600" y="572736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49"/>
                </a:moveTo>
                <a:lnTo>
                  <a:pt x="821058" y="170320"/>
                </a:lnTo>
                <a:lnTo>
                  <a:pt x="848567" y="207688"/>
                </a:lnTo>
                <a:lnTo>
                  <a:pt x="871845" y="247025"/>
                </a:lnTo>
                <a:lnTo>
                  <a:pt x="890890" y="288003"/>
                </a:lnTo>
                <a:lnTo>
                  <a:pt x="905703" y="330295"/>
                </a:lnTo>
                <a:lnTo>
                  <a:pt x="916283" y="373570"/>
                </a:lnTo>
                <a:lnTo>
                  <a:pt x="922632" y="417503"/>
                </a:lnTo>
                <a:lnTo>
                  <a:pt x="924748" y="461763"/>
                </a:lnTo>
                <a:lnTo>
                  <a:pt x="922632" y="506024"/>
                </a:lnTo>
                <a:lnTo>
                  <a:pt x="916283" y="549956"/>
                </a:lnTo>
                <a:lnTo>
                  <a:pt x="905703" y="593232"/>
                </a:lnTo>
                <a:lnTo>
                  <a:pt x="890890" y="635523"/>
                </a:lnTo>
                <a:lnTo>
                  <a:pt x="871845" y="676501"/>
                </a:lnTo>
                <a:lnTo>
                  <a:pt x="848567" y="715839"/>
                </a:lnTo>
                <a:lnTo>
                  <a:pt x="821058" y="753207"/>
                </a:lnTo>
                <a:lnTo>
                  <a:pt x="789316" y="788277"/>
                </a:lnTo>
                <a:lnTo>
                  <a:pt x="754202" y="819972"/>
                </a:lnTo>
                <a:lnTo>
                  <a:pt x="716787" y="847441"/>
                </a:lnTo>
                <a:lnTo>
                  <a:pt x="677399" y="870684"/>
                </a:lnTo>
                <a:lnTo>
                  <a:pt x="636366" y="889700"/>
                </a:lnTo>
                <a:lnTo>
                  <a:pt x="594019" y="904491"/>
                </a:lnTo>
                <a:lnTo>
                  <a:pt x="550685" y="915056"/>
                </a:lnTo>
                <a:lnTo>
                  <a:pt x="506694" y="921395"/>
                </a:lnTo>
                <a:lnTo>
                  <a:pt x="462374" y="923508"/>
                </a:lnTo>
                <a:lnTo>
                  <a:pt x="418054" y="921395"/>
                </a:lnTo>
                <a:lnTo>
                  <a:pt x="374062" y="915056"/>
                </a:lnTo>
                <a:lnTo>
                  <a:pt x="330728" y="904491"/>
                </a:lnTo>
                <a:lnTo>
                  <a:pt x="288381" y="889700"/>
                </a:lnTo>
                <a:lnTo>
                  <a:pt x="247349" y="870684"/>
                </a:lnTo>
                <a:lnTo>
                  <a:pt x="207961" y="847441"/>
                </a:lnTo>
                <a:lnTo>
                  <a:pt x="170545" y="819972"/>
                </a:lnTo>
                <a:lnTo>
                  <a:pt x="135432" y="788277"/>
                </a:lnTo>
                <a:lnTo>
                  <a:pt x="103690" y="753207"/>
                </a:lnTo>
                <a:lnTo>
                  <a:pt x="76180" y="715839"/>
                </a:lnTo>
                <a:lnTo>
                  <a:pt x="52903" y="676501"/>
                </a:lnTo>
                <a:lnTo>
                  <a:pt x="33858" y="635523"/>
                </a:lnTo>
                <a:lnTo>
                  <a:pt x="19045" y="593232"/>
                </a:lnTo>
                <a:lnTo>
                  <a:pt x="8464" y="549956"/>
                </a:lnTo>
                <a:lnTo>
                  <a:pt x="2116" y="506024"/>
                </a:lnTo>
                <a:lnTo>
                  <a:pt x="0" y="461763"/>
                </a:lnTo>
                <a:lnTo>
                  <a:pt x="2116" y="417503"/>
                </a:lnTo>
                <a:lnTo>
                  <a:pt x="8464" y="373570"/>
                </a:lnTo>
                <a:lnTo>
                  <a:pt x="19045" y="330295"/>
                </a:lnTo>
                <a:lnTo>
                  <a:pt x="33858" y="288003"/>
                </a:lnTo>
                <a:lnTo>
                  <a:pt x="52903" y="247025"/>
                </a:lnTo>
                <a:lnTo>
                  <a:pt x="76180" y="207688"/>
                </a:lnTo>
                <a:lnTo>
                  <a:pt x="103690" y="170320"/>
                </a:lnTo>
                <a:lnTo>
                  <a:pt x="135432" y="135249"/>
                </a:lnTo>
                <a:lnTo>
                  <a:pt x="170545" y="103550"/>
                </a:lnTo>
                <a:lnTo>
                  <a:pt x="207961" y="76077"/>
                </a:lnTo>
                <a:lnTo>
                  <a:pt x="247349" y="52831"/>
                </a:lnTo>
                <a:lnTo>
                  <a:pt x="288381" y="33812"/>
                </a:lnTo>
                <a:lnTo>
                  <a:pt x="330728" y="19019"/>
                </a:lnTo>
                <a:lnTo>
                  <a:pt x="374062" y="8453"/>
                </a:lnTo>
                <a:lnTo>
                  <a:pt x="418054" y="2113"/>
                </a:lnTo>
                <a:lnTo>
                  <a:pt x="462374" y="0"/>
                </a:lnTo>
                <a:lnTo>
                  <a:pt x="506694" y="2113"/>
                </a:lnTo>
                <a:lnTo>
                  <a:pt x="550685" y="8453"/>
                </a:lnTo>
                <a:lnTo>
                  <a:pt x="594019" y="19019"/>
                </a:lnTo>
                <a:lnTo>
                  <a:pt x="636366" y="33812"/>
                </a:lnTo>
                <a:lnTo>
                  <a:pt x="677399" y="52831"/>
                </a:lnTo>
                <a:lnTo>
                  <a:pt x="716787" y="76077"/>
                </a:lnTo>
                <a:lnTo>
                  <a:pt x="754202" y="103550"/>
                </a:lnTo>
                <a:lnTo>
                  <a:pt x="789316" y="135249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3794727" y="4664291"/>
            <a:ext cx="436663" cy="4687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3619228" y="447589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30"/>
                </a:moveTo>
                <a:lnTo>
                  <a:pt x="821058" y="170301"/>
                </a:lnTo>
                <a:lnTo>
                  <a:pt x="848567" y="207669"/>
                </a:lnTo>
                <a:lnTo>
                  <a:pt x="871845" y="247006"/>
                </a:lnTo>
                <a:lnTo>
                  <a:pt x="890890" y="287985"/>
                </a:lnTo>
                <a:lnTo>
                  <a:pt x="905703" y="330276"/>
                </a:lnTo>
                <a:lnTo>
                  <a:pt x="916283" y="373552"/>
                </a:lnTo>
                <a:lnTo>
                  <a:pt x="922632" y="417484"/>
                </a:lnTo>
                <a:lnTo>
                  <a:pt x="924748" y="461744"/>
                </a:lnTo>
                <a:lnTo>
                  <a:pt x="922632" y="506005"/>
                </a:lnTo>
                <a:lnTo>
                  <a:pt x="916283" y="549937"/>
                </a:lnTo>
                <a:lnTo>
                  <a:pt x="905703" y="593213"/>
                </a:lnTo>
                <a:lnTo>
                  <a:pt x="890890" y="635504"/>
                </a:lnTo>
                <a:lnTo>
                  <a:pt x="871845" y="676483"/>
                </a:lnTo>
                <a:lnTo>
                  <a:pt x="848567" y="715820"/>
                </a:lnTo>
                <a:lnTo>
                  <a:pt x="821058" y="753188"/>
                </a:lnTo>
                <a:lnTo>
                  <a:pt x="789316" y="788258"/>
                </a:lnTo>
                <a:lnTo>
                  <a:pt x="754202" y="819958"/>
                </a:lnTo>
                <a:lnTo>
                  <a:pt x="716788" y="847430"/>
                </a:lnTo>
                <a:lnTo>
                  <a:pt x="677401" y="870676"/>
                </a:lnTo>
                <a:lnTo>
                  <a:pt x="636370" y="889696"/>
                </a:lnTo>
                <a:lnTo>
                  <a:pt x="594024" y="904489"/>
                </a:lnTo>
                <a:lnTo>
                  <a:pt x="550692" y="915055"/>
                </a:lnTo>
                <a:lnTo>
                  <a:pt x="506702" y="921395"/>
                </a:lnTo>
                <a:lnTo>
                  <a:pt x="462383" y="923508"/>
                </a:lnTo>
                <a:lnTo>
                  <a:pt x="418064" y="921395"/>
                </a:lnTo>
                <a:lnTo>
                  <a:pt x="374073" y="915055"/>
                </a:lnTo>
                <a:lnTo>
                  <a:pt x="330740" y="904489"/>
                </a:lnTo>
                <a:lnTo>
                  <a:pt x="288392" y="889696"/>
                </a:lnTo>
                <a:lnTo>
                  <a:pt x="247358" y="870676"/>
                </a:lnTo>
                <a:lnTo>
                  <a:pt x="207968" y="847430"/>
                </a:lnTo>
                <a:lnTo>
                  <a:pt x="170550" y="819958"/>
                </a:lnTo>
                <a:lnTo>
                  <a:pt x="135432" y="788258"/>
                </a:lnTo>
                <a:lnTo>
                  <a:pt x="103690" y="753188"/>
                </a:lnTo>
                <a:lnTo>
                  <a:pt x="76180" y="715820"/>
                </a:lnTo>
                <a:lnTo>
                  <a:pt x="52903" y="676483"/>
                </a:lnTo>
                <a:lnTo>
                  <a:pt x="33858" y="635504"/>
                </a:lnTo>
                <a:lnTo>
                  <a:pt x="19045" y="593213"/>
                </a:lnTo>
                <a:lnTo>
                  <a:pt x="8464" y="549937"/>
                </a:lnTo>
                <a:lnTo>
                  <a:pt x="2116" y="506005"/>
                </a:lnTo>
                <a:lnTo>
                  <a:pt x="0" y="461744"/>
                </a:lnTo>
                <a:lnTo>
                  <a:pt x="2116" y="417484"/>
                </a:lnTo>
                <a:lnTo>
                  <a:pt x="8464" y="373552"/>
                </a:lnTo>
                <a:lnTo>
                  <a:pt x="19045" y="330276"/>
                </a:lnTo>
                <a:lnTo>
                  <a:pt x="33858" y="287985"/>
                </a:lnTo>
                <a:lnTo>
                  <a:pt x="52903" y="247006"/>
                </a:lnTo>
                <a:lnTo>
                  <a:pt x="76180" y="207669"/>
                </a:lnTo>
                <a:lnTo>
                  <a:pt x="103690" y="170301"/>
                </a:lnTo>
                <a:lnTo>
                  <a:pt x="135432" y="135230"/>
                </a:lnTo>
                <a:lnTo>
                  <a:pt x="170550" y="103536"/>
                </a:lnTo>
                <a:lnTo>
                  <a:pt x="207968" y="76067"/>
                </a:lnTo>
                <a:lnTo>
                  <a:pt x="247358" y="52824"/>
                </a:lnTo>
                <a:lnTo>
                  <a:pt x="288392" y="33807"/>
                </a:lnTo>
                <a:lnTo>
                  <a:pt x="330740" y="19016"/>
                </a:lnTo>
                <a:lnTo>
                  <a:pt x="374073" y="8451"/>
                </a:lnTo>
                <a:lnTo>
                  <a:pt x="418064" y="2112"/>
                </a:lnTo>
                <a:lnTo>
                  <a:pt x="462383" y="0"/>
                </a:lnTo>
                <a:lnTo>
                  <a:pt x="506702" y="2112"/>
                </a:lnTo>
                <a:lnTo>
                  <a:pt x="550692" y="8451"/>
                </a:lnTo>
                <a:lnTo>
                  <a:pt x="594024" y="19016"/>
                </a:lnTo>
                <a:lnTo>
                  <a:pt x="636370" y="33807"/>
                </a:lnTo>
                <a:lnTo>
                  <a:pt x="677401" y="52824"/>
                </a:lnTo>
                <a:lnTo>
                  <a:pt x="716788" y="76067"/>
                </a:lnTo>
                <a:lnTo>
                  <a:pt x="754202" y="103536"/>
                </a:lnTo>
                <a:lnTo>
                  <a:pt x="789316" y="13523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4740012" y="4664408"/>
            <a:ext cx="436445" cy="468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4564408" y="447589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30"/>
                </a:moveTo>
                <a:lnTo>
                  <a:pt x="821058" y="170301"/>
                </a:lnTo>
                <a:lnTo>
                  <a:pt x="848567" y="207669"/>
                </a:lnTo>
                <a:lnTo>
                  <a:pt x="871845" y="247006"/>
                </a:lnTo>
                <a:lnTo>
                  <a:pt x="890890" y="287985"/>
                </a:lnTo>
                <a:lnTo>
                  <a:pt x="905703" y="330276"/>
                </a:lnTo>
                <a:lnTo>
                  <a:pt x="916283" y="373552"/>
                </a:lnTo>
                <a:lnTo>
                  <a:pt x="922632" y="417484"/>
                </a:lnTo>
                <a:lnTo>
                  <a:pt x="924748" y="461744"/>
                </a:lnTo>
                <a:lnTo>
                  <a:pt x="922632" y="506005"/>
                </a:lnTo>
                <a:lnTo>
                  <a:pt x="916283" y="549937"/>
                </a:lnTo>
                <a:lnTo>
                  <a:pt x="905703" y="593213"/>
                </a:lnTo>
                <a:lnTo>
                  <a:pt x="890890" y="635504"/>
                </a:lnTo>
                <a:lnTo>
                  <a:pt x="871845" y="676483"/>
                </a:lnTo>
                <a:lnTo>
                  <a:pt x="848567" y="715820"/>
                </a:lnTo>
                <a:lnTo>
                  <a:pt x="821058" y="753188"/>
                </a:lnTo>
                <a:lnTo>
                  <a:pt x="789316" y="788258"/>
                </a:lnTo>
                <a:lnTo>
                  <a:pt x="754202" y="819958"/>
                </a:lnTo>
                <a:lnTo>
                  <a:pt x="716788" y="847430"/>
                </a:lnTo>
                <a:lnTo>
                  <a:pt x="677401" y="870676"/>
                </a:lnTo>
                <a:lnTo>
                  <a:pt x="636370" y="889696"/>
                </a:lnTo>
                <a:lnTo>
                  <a:pt x="594024" y="904489"/>
                </a:lnTo>
                <a:lnTo>
                  <a:pt x="550692" y="915055"/>
                </a:lnTo>
                <a:lnTo>
                  <a:pt x="506702" y="921395"/>
                </a:lnTo>
                <a:lnTo>
                  <a:pt x="462383" y="923508"/>
                </a:lnTo>
                <a:lnTo>
                  <a:pt x="418064" y="921395"/>
                </a:lnTo>
                <a:lnTo>
                  <a:pt x="374073" y="915055"/>
                </a:lnTo>
                <a:lnTo>
                  <a:pt x="330740" y="904489"/>
                </a:lnTo>
                <a:lnTo>
                  <a:pt x="288392" y="889696"/>
                </a:lnTo>
                <a:lnTo>
                  <a:pt x="247358" y="870676"/>
                </a:lnTo>
                <a:lnTo>
                  <a:pt x="207968" y="847430"/>
                </a:lnTo>
                <a:lnTo>
                  <a:pt x="170550" y="819958"/>
                </a:lnTo>
                <a:lnTo>
                  <a:pt x="135432" y="788258"/>
                </a:lnTo>
                <a:lnTo>
                  <a:pt x="103690" y="753188"/>
                </a:lnTo>
                <a:lnTo>
                  <a:pt x="76180" y="715820"/>
                </a:lnTo>
                <a:lnTo>
                  <a:pt x="52903" y="676483"/>
                </a:lnTo>
                <a:lnTo>
                  <a:pt x="33858" y="635504"/>
                </a:lnTo>
                <a:lnTo>
                  <a:pt x="19045" y="593213"/>
                </a:lnTo>
                <a:lnTo>
                  <a:pt x="8464" y="549937"/>
                </a:lnTo>
                <a:lnTo>
                  <a:pt x="2116" y="506005"/>
                </a:lnTo>
                <a:lnTo>
                  <a:pt x="0" y="461744"/>
                </a:lnTo>
                <a:lnTo>
                  <a:pt x="2116" y="417484"/>
                </a:lnTo>
                <a:lnTo>
                  <a:pt x="8464" y="373552"/>
                </a:lnTo>
                <a:lnTo>
                  <a:pt x="19045" y="330276"/>
                </a:lnTo>
                <a:lnTo>
                  <a:pt x="33858" y="287985"/>
                </a:lnTo>
                <a:lnTo>
                  <a:pt x="52903" y="247006"/>
                </a:lnTo>
                <a:lnTo>
                  <a:pt x="76180" y="207669"/>
                </a:lnTo>
                <a:lnTo>
                  <a:pt x="103690" y="170301"/>
                </a:lnTo>
                <a:lnTo>
                  <a:pt x="135432" y="135230"/>
                </a:lnTo>
                <a:lnTo>
                  <a:pt x="170550" y="103536"/>
                </a:lnTo>
                <a:lnTo>
                  <a:pt x="207968" y="76067"/>
                </a:lnTo>
                <a:lnTo>
                  <a:pt x="247358" y="52824"/>
                </a:lnTo>
                <a:lnTo>
                  <a:pt x="288392" y="33807"/>
                </a:lnTo>
                <a:lnTo>
                  <a:pt x="330740" y="19016"/>
                </a:lnTo>
                <a:lnTo>
                  <a:pt x="374073" y="8451"/>
                </a:lnTo>
                <a:lnTo>
                  <a:pt x="418064" y="2112"/>
                </a:lnTo>
                <a:lnTo>
                  <a:pt x="462383" y="0"/>
                </a:lnTo>
                <a:lnTo>
                  <a:pt x="506702" y="2112"/>
                </a:lnTo>
                <a:lnTo>
                  <a:pt x="550692" y="8451"/>
                </a:lnTo>
                <a:lnTo>
                  <a:pt x="594024" y="19016"/>
                </a:lnTo>
                <a:lnTo>
                  <a:pt x="636370" y="33807"/>
                </a:lnTo>
                <a:lnTo>
                  <a:pt x="677401" y="52824"/>
                </a:lnTo>
                <a:lnTo>
                  <a:pt x="716788" y="76067"/>
                </a:lnTo>
                <a:lnTo>
                  <a:pt x="754202" y="103536"/>
                </a:lnTo>
                <a:lnTo>
                  <a:pt x="789316" y="13523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5685178" y="4664408"/>
            <a:ext cx="436445" cy="4685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/>
          <p:cNvSpPr/>
          <p:nvPr/>
        </p:nvSpPr>
        <p:spPr>
          <a:xfrm>
            <a:off x="5509588" y="447589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30"/>
                </a:moveTo>
                <a:lnTo>
                  <a:pt x="821058" y="170301"/>
                </a:lnTo>
                <a:lnTo>
                  <a:pt x="848567" y="207669"/>
                </a:lnTo>
                <a:lnTo>
                  <a:pt x="871845" y="247006"/>
                </a:lnTo>
                <a:lnTo>
                  <a:pt x="890890" y="287985"/>
                </a:lnTo>
                <a:lnTo>
                  <a:pt x="905703" y="330276"/>
                </a:lnTo>
                <a:lnTo>
                  <a:pt x="916283" y="373552"/>
                </a:lnTo>
                <a:lnTo>
                  <a:pt x="922632" y="417484"/>
                </a:lnTo>
                <a:lnTo>
                  <a:pt x="924748" y="461744"/>
                </a:lnTo>
                <a:lnTo>
                  <a:pt x="922632" y="506005"/>
                </a:lnTo>
                <a:lnTo>
                  <a:pt x="916283" y="549937"/>
                </a:lnTo>
                <a:lnTo>
                  <a:pt x="905703" y="593213"/>
                </a:lnTo>
                <a:lnTo>
                  <a:pt x="890890" y="635504"/>
                </a:lnTo>
                <a:lnTo>
                  <a:pt x="871845" y="676483"/>
                </a:lnTo>
                <a:lnTo>
                  <a:pt x="848567" y="715820"/>
                </a:lnTo>
                <a:lnTo>
                  <a:pt x="821058" y="753188"/>
                </a:lnTo>
                <a:lnTo>
                  <a:pt x="789316" y="788258"/>
                </a:lnTo>
                <a:lnTo>
                  <a:pt x="754202" y="819958"/>
                </a:lnTo>
                <a:lnTo>
                  <a:pt x="716788" y="847430"/>
                </a:lnTo>
                <a:lnTo>
                  <a:pt x="677401" y="870676"/>
                </a:lnTo>
                <a:lnTo>
                  <a:pt x="636370" y="889696"/>
                </a:lnTo>
                <a:lnTo>
                  <a:pt x="594024" y="904489"/>
                </a:lnTo>
                <a:lnTo>
                  <a:pt x="550692" y="915055"/>
                </a:lnTo>
                <a:lnTo>
                  <a:pt x="506702" y="921395"/>
                </a:lnTo>
                <a:lnTo>
                  <a:pt x="462383" y="923508"/>
                </a:lnTo>
                <a:lnTo>
                  <a:pt x="418064" y="921395"/>
                </a:lnTo>
                <a:lnTo>
                  <a:pt x="374073" y="915055"/>
                </a:lnTo>
                <a:lnTo>
                  <a:pt x="330740" y="904489"/>
                </a:lnTo>
                <a:lnTo>
                  <a:pt x="288392" y="889696"/>
                </a:lnTo>
                <a:lnTo>
                  <a:pt x="247358" y="870676"/>
                </a:lnTo>
                <a:lnTo>
                  <a:pt x="207968" y="847430"/>
                </a:lnTo>
                <a:lnTo>
                  <a:pt x="170550" y="819958"/>
                </a:lnTo>
                <a:lnTo>
                  <a:pt x="135432" y="788258"/>
                </a:lnTo>
                <a:lnTo>
                  <a:pt x="103690" y="753188"/>
                </a:lnTo>
                <a:lnTo>
                  <a:pt x="76180" y="715820"/>
                </a:lnTo>
                <a:lnTo>
                  <a:pt x="52903" y="676483"/>
                </a:lnTo>
                <a:lnTo>
                  <a:pt x="33858" y="635504"/>
                </a:lnTo>
                <a:lnTo>
                  <a:pt x="19045" y="593213"/>
                </a:lnTo>
                <a:lnTo>
                  <a:pt x="8464" y="549937"/>
                </a:lnTo>
                <a:lnTo>
                  <a:pt x="2116" y="506005"/>
                </a:lnTo>
                <a:lnTo>
                  <a:pt x="0" y="461744"/>
                </a:lnTo>
                <a:lnTo>
                  <a:pt x="2116" y="417484"/>
                </a:lnTo>
                <a:lnTo>
                  <a:pt x="8464" y="373552"/>
                </a:lnTo>
                <a:lnTo>
                  <a:pt x="19045" y="330276"/>
                </a:lnTo>
                <a:lnTo>
                  <a:pt x="33858" y="287985"/>
                </a:lnTo>
                <a:lnTo>
                  <a:pt x="52903" y="247006"/>
                </a:lnTo>
                <a:lnTo>
                  <a:pt x="76180" y="207669"/>
                </a:lnTo>
                <a:lnTo>
                  <a:pt x="103690" y="170301"/>
                </a:lnTo>
                <a:lnTo>
                  <a:pt x="135432" y="135230"/>
                </a:lnTo>
                <a:lnTo>
                  <a:pt x="170550" y="103536"/>
                </a:lnTo>
                <a:lnTo>
                  <a:pt x="207968" y="76067"/>
                </a:lnTo>
                <a:lnTo>
                  <a:pt x="247358" y="52824"/>
                </a:lnTo>
                <a:lnTo>
                  <a:pt x="288392" y="33807"/>
                </a:lnTo>
                <a:lnTo>
                  <a:pt x="330740" y="19016"/>
                </a:lnTo>
                <a:lnTo>
                  <a:pt x="374073" y="8451"/>
                </a:lnTo>
                <a:lnTo>
                  <a:pt x="418064" y="2112"/>
                </a:lnTo>
                <a:lnTo>
                  <a:pt x="462383" y="0"/>
                </a:lnTo>
                <a:lnTo>
                  <a:pt x="506702" y="2112"/>
                </a:lnTo>
                <a:lnTo>
                  <a:pt x="550692" y="8451"/>
                </a:lnTo>
                <a:lnTo>
                  <a:pt x="594024" y="19016"/>
                </a:lnTo>
                <a:lnTo>
                  <a:pt x="636370" y="33807"/>
                </a:lnTo>
                <a:lnTo>
                  <a:pt x="677401" y="52824"/>
                </a:lnTo>
                <a:lnTo>
                  <a:pt x="716788" y="76067"/>
                </a:lnTo>
                <a:lnTo>
                  <a:pt x="754202" y="103536"/>
                </a:lnTo>
                <a:lnTo>
                  <a:pt x="789316" y="13523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3743248" y="3386516"/>
            <a:ext cx="539608" cy="521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3619228" y="322441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49"/>
                </a:moveTo>
                <a:lnTo>
                  <a:pt x="821058" y="170315"/>
                </a:lnTo>
                <a:lnTo>
                  <a:pt x="848567" y="207679"/>
                </a:lnTo>
                <a:lnTo>
                  <a:pt x="871845" y="247013"/>
                </a:lnTo>
                <a:lnTo>
                  <a:pt x="890890" y="287989"/>
                </a:lnTo>
                <a:lnTo>
                  <a:pt x="905703" y="330278"/>
                </a:lnTo>
                <a:lnTo>
                  <a:pt x="916283" y="373551"/>
                </a:lnTo>
                <a:lnTo>
                  <a:pt x="922632" y="417482"/>
                </a:lnTo>
                <a:lnTo>
                  <a:pt x="924748" y="461741"/>
                </a:lnTo>
                <a:lnTo>
                  <a:pt x="922632" y="506001"/>
                </a:lnTo>
                <a:lnTo>
                  <a:pt x="916283" y="549932"/>
                </a:lnTo>
                <a:lnTo>
                  <a:pt x="905703" y="593207"/>
                </a:lnTo>
                <a:lnTo>
                  <a:pt x="890890" y="635498"/>
                </a:lnTo>
                <a:lnTo>
                  <a:pt x="871845" y="676476"/>
                </a:lnTo>
                <a:lnTo>
                  <a:pt x="848567" y="715814"/>
                </a:lnTo>
                <a:lnTo>
                  <a:pt x="821058" y="753182"/>
                </a:lnTo>
                <a:lnTo>
                  <a:pt x="789316" y="788252"/>
                </a:lnTo>
                <a:lnTo>
                  <a:pt x="754202" y="819951"/>
                </a:lnTo>
                <a:lnTo>
                  <a:pt x="716788" y="847424"/>
                </a:lnTo>
                <a:lnTo>
                  <a:pt x="677401" y="870670"/>
                </a:lnTo>
                <a:lnTo>
                  <a:pt x="636370" y="889689"/>
                </a:lnTo>
                <a:lnTo>
                  <a:pt x="594024" y="904482"/>
                </a:lnTo>
                <a:lnTo>
                  <a:pt x="550692" y="915049"/>
                </a:lnTo>
                <a:lnTo>
                  <a:pt x="506702" y="921389"/>
                </a:lnTo>
                <a:lnTo>
                  <a:pt x="462383" y="923502"/>
                </a:lnTo>
                <a:lnTo>
                  <a:pt x="418064" y="921389"/>
                </a:lnTo>
                <a:lnTo>
                  <a:pt x="374073" y="915049"/>
                </a:lnTo>
                <a:lnTo>
                  <a:pt x="330740" y="904482"/>
                </a:lnTo>
                <a:lnTo>
                  <a:pt x="288392" y="889689"/>
                </a:lnTo>
                <a:lnTo>
                  <a:pt x="247358" y="870670"/>
                </a:lnTo>
                <a:lnTo>
                  <a:pt x="207968" y="847424"/>
                </a:lnTo>
                <a:lnTo>
                  <a:pt x="170550" y="819951"/>
                </a:lnTo>
                <a:lnTo>
                  <a:pt x="135432" y="788252"/>
                </a:lnTo>
                <a:lnTo>
                  <a:pt x="103690" y="753182"/>
                </a:lnTo>
                <a:lnTo>
                  <a:pt x="76180" y="715814"/>
                </a:lnTo>
                <a:lnTo>
                  <a:pt x="52903" y="676476"/>
                </a:lnTo>
                <a:lnTo>
                  <a:pt x="33858" y="635498"/>
                </a:lnTo>
                <a:lnTo>
                  <a:pt x="19045" y="593207"/>
                </a:lnTo>
                <a:lnTo>
                  <a:pt x="8464" y="549932"/>
                </a:lnTo>
                <a:lnTo>
                  <a:pt x="2116" y="506001"/>
                </a:lnTo>
                <a:lnTo>
                  <a:pt x="0" y="461741"/>
                </a:lnTo>
                <a:lnTo>
                  <a:pt x="2116" y="417482"/>
                </a:lnTo>
                <a:lnTo>
                  <a:pt x="8464" y="373551"/>
                </a:lnTo>
                <a:lnTo>
                  <a:pt x="19045" y="330278"/>
                </a:lnTo>
                <a:lnTo>
                  <a:pt x="33858" y="287989"/>
                </a:lnTo>
                <a:lnTo>
                  <a:pt x="52903" y="247013"/>
                </a:lnTo>
                <a:lnTo>
                  <a:pt x="76180" y="207679"/>
                </a:lnTo>
                <a:lnTo>
                  <a:pt x="103690" y="170315"/>
                </a:lnTo>
                <a:lnTo>
                  <a:pt x="135432" y="135249"/>
                </a:lnTo>
                <a:lnTo>
                  <a:pt x="170550" y="103550"/>
                </a:lnTo>
                <a:lnTo>
                  <a:pt x="207968" y="76077"/>
                </a:lnTo>
                <a:lnTo>
                  <a:pt x="247358" y="52831"/>
                </a:lnTo>
                <a:lnTo>
                  <a:pt x="288392" y="33812"/>
                </a:lnTo>
                <a:lnTo>
                  <a:pt x="330740" y="19019"/>
                </a:lnTo>
                <a:lnTo>
                  <a:pt x="374073" y="8453"/>
                </a:lnTo>
                <a:lnTo>
                  <a:pt x="418064" y="2113"/>
                </a:lnTo>
                <a:lnTo>
                  <a:pt x="462383" y="0"/>
                </a:lnTo>
                <a:lnTo>
                  <a:pt x="506702" y="2113"/>
                </a:lnTo>
                <a:lnTo>
                  <a:pt x="550692" y="8453"/>
                </a:lnTo>
                <a:lnTo>
                  <a:pt x="594024" y="19019"/>
                </a:lnTo>
                <a:lnTo>
                  <a:pt x="636370" y="33812"/>
                </a:lnTo>
                <a:lnTo>
                  <a:pt x="677401" y="52831"/>
                </a:lnTo>
                <a:lnTo>
                  <a:pt x="716788" y="76077"/>
                </a:lnTo>
                <a:lnTo>
                  <a:pt x="754202" y="103550"/>
                </a:lnTo>
                <a:lnTo>
                  <a:pt x="789316" y="135249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4688858" y="3386926"/>
            <a:ext cx="538750" cy="520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/>
          <p:nvPr/>
        </p:nvSpPr>
        <p:spPr>
          <a:xfrm>
            <a:off x="4564408" y="322441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49"/>
                </a:moveTo>
                <a:lnTo>
                  <a:pt x="821058" y="170315"/>
                </a:lnTo>
                <a:lnTo>
                  <a:pt x="848567" y="207679"/>
                </a:lnTo>
                <a:lnTo>
                  <a:pt x="871845" y="247013"/>
                </a:lnTo>
                <a:lnTo>
                  <a:pt x="890890" y="287989"/>
                </a:lnTo>
                <a:lnTo>
                  <a:pt x="905703" y="330278"/>
                </a:lnTo>
                <a:lnTo>
                  <a:pt x="916283" y="373551"/>
                </a:lnTo>
                <a:lnTo>
                  <a:pt x="922632" y="417482"/>
                </a:lnTo>
                <a:lnTo>
                  <a:pt x="924748" y="461741"/>
                </a:lnTo>
                <a:lnTo>
                  <a:pt x="922632" y="506001"/>
                </a:lnTo>
                <a:lnTo>
                  <a:pt x="916283" y="549932"/>
                </a:lnTo>
                <a:lnTo>
                  <a:pt x="905703" y="593207"/>
                </a:lnTo>
                <a:lnTo>
                  <a:pt x="890890" y="635498"/>
                </a:lnTo>
                <a:lnTo>
                  <a:pt x="871845" y="676476"/>
                </a:lnTo>
                <a:lnTo>
                  <a:pt x="848567" y="715814"/>
                </a:lnTo>
                <a:lnTo>
                  <a:pt x="821058" y="753182"/>
                </a:lnTo>
                <a:lnTo>
                  <a:pt x="789316" y="788252"/>
                </a:lnTo>
                <a:lnTo>
                  <a:pt x="754202" y="819951"/>
                </a:lnTo>
                <a:lnTo>
                  <a:pt x="716788" y="847424"/>
                </a:lnTo>
                <a:lnTo>
                  <a:pt x="677401" y="870670"/>
                </a:lnTo>
                <a:lnTo>
                  <a:pt x="636370" y="889689"/>
                </a:lnTo>
                <a:lnTo>
                  <a:pt x="594024" y="904482"/>
                </a:lnTo>
                <a:lnTo>
                  <a:pt x="550692" y="915049"/>
                </a:lnTo>
                <a:lnTo>
                  <a:pt x="506702" y="921389"/>
                </a:lnTo>
                <a:lnTo>
                  <a:pt x="462383" y="923502"/>
                </a:lnTo>
                <a:lnTo>
                  <a:pt x="418064" y="921389"/>
                </a:lnTo>
                <a:lnTo>
                  <a:pt x="374073" y="915049"/>
                </a:lnTo>
                <a:lnTo>
                  <a:pt x="330740" y="904482"/>
                </a:lnTo>
                <a:lnTo>
                  <a:pt x="288392" y="889689"/>
                </a:lnTo>
                <a:lnTo>
                  <a:pt x="247358" y="870670"/>
                </a:lnTo>
                <a:lnTo>
                  <a:pt x="207968" y="847424"/>
                </a:lnTo>
                <a:lnTo>
                  <a:pt x="170550" y="819951"/>
                </a:lnTo>
                <a:lnTo>
                  <a:pt x="135432" y="788252"/>
                </a:lnTo>
                <a:lnTo>
                  <a:pt x="103690" y="753182"/>
                </a:lnTo>
                <a:lnTo>
                  <a:pt x="76180" y="715814"/>
                </a:lnTo>
                <a:lnTo>
                  <a:pt x="52903" y="676476"/>
                </a:lnTo>
                <a:lnTo>
                  <a:pt x="33858" y="635498"/>
                </a:lnTo>
                <a:lnTo>
                  <a:pt x="19045" y="593207"/>
                </a:lnTo>
                <a:lnTo>
                  <a:pt x="8464" y="549932"/>
                </a:lnTo>
                <a:lnTo>
                  <a:pt x="2116" y="506001"/>
                </a:lnTo>
                <a:lnTo>
                  <a:pt x="0" y="461741"/>
                </a:lnTo>
                <a:lnTo>
                  <a:pt x="2116" y="417482"/>
                </a:lnTo>
                <a:lnTo>
                  <a:pt x="8464" y="373551"/>
                </a:lnTo>
                <a:lnTo>
                  <a:pt x="19045" y="330278"/>
                </a:lnTo>
                <a:lnTo>
                  <a:pt x="33858" y="287989"/>
                </a:lnTo>
                <a:lnTo>
                  <a:pt x="52903" y="247013"/>
                </a:lnTo>
                <a:lnTo>
                  <a:pt x="76180" y="207679"/>
                </a:lnTo>
                <a:lnTo>
                  <a:pt x="103690" y="170315"/>
                </a:lnTo>
                <a:lnTo>
                  <a:pt x="135432" y="135249"/>
                </a:lnTo>
                <a:lnTo>
                  <a:pt x="170550" y="103550"/>
                </a:lnTo>
                <a:lnTo>
                  <a:pt x="207968" y="76077"/>
                </a:lnTo>
                <a:lnTo>
                  <a:pt x="247358" y="52831"/>
                </a:lnTo>
                <a:lnTo>
                  <a:pt x="288392" y="33812"/>
                </a:lnTo>
                <a:lnTo>
                  <a:pt x="330740" y="19019"/>
                </a:lnTo>
                <a:lnTo>
                  <a:pt x="374073" y="8453"/>
                </a:lnTo>
                <a:lnTo>
                  <a:pt x="418064" y="2113"/>
                </a:lnTo>
                <a:lnTo>
                  <a:pt x="462383" y="0"/>
                </a:lnTo>
                <a:lnTo>
                  <a:pt x="506702" y="2113"/>
                </a:lnTo>
                <a:lnTo>
                  <a:pt x="550692" y="8453"/>
                </a:lnTo>
                <a:lnTo>
                  <a:pt x="594024" y="19019"/>
                </a:lnTo>
                <a:lnTo>
                  <a:pt x="636370" y="33812"/>
                </a:lnTo>
                <a:lnTo>
                  <a:pt x="677401" y="52831"/>
                </a:lnTo>
                <a:lnTo>
                  <a:pt x="716788" y="76077"/>
                </a:lnTo>
                <a:lnTo>
                  <a:pt x="754202" y="103550"/>
                </a:lnTo>
                <a:lnTo>
                  <a:pt x="789316" y="135249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5634035" y="3386926"/>
            <a:ext cx="538750" cy="520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5509588" y="322441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49"/>
                </a:moveTo>
                <a:lnTo>
                  <a:pt x="821058" y="170315"/>
                </a:lnTo>
                <a:lnTo>
                  <a:pt x="848567" y="207679"/>
                </a:lnTo>
                <a:lnTo>
                  <a:pt x="871845" y="247013"/>
                </a:lnTo>
                <a:lnTo>
                  <a:pt x="890890" y="287989"/>
                </a:lnTo>
                <a:lnTo>
                  <a:pt x="905703" y="330278"/>
                </a:lnTo>
                <a:lnTo>
                  <a:pt x="916283" y="373551"/>
                </a:lnTo>
                <a:lnTo>
                  <a:pt x="922632" y="417482"/>
                </a:lnTo>
                <a:lnTo>
                  <a:pt x="924748" y="461741"/>
                </a:lnTo>
                <a:lnTo>
                  <a:pt x="922632" y="506001"/>
                </a:lnTo>
                <a:lnTo>
                  <a:pt x="916283" y="549932"/>
                </a:lnTo>
                <a:lnTo>
                  <a:pt x="905703" y="593207"/>
                </a:lnTo>
                <a:lnTo>
                  <a:pt x="890890" y="635498"/>
                </a:lnTo>
                <a:lnTo>
                  <a:pt x="871845" y="676476"/>
                </a:lnTo>
                <a:lnTo>
                  <a:pt x="848567" y="715814"/>
                </a:lnTo>
                <a:lnTo>
                  <a:pt x="821058" y="753182"/>
                </a:lnTo>
                <a:lnTo>
                  <a:pt x="789316" y="788252"/>
                </a:lnTo>
                <a:lnTo>
                  <a:pt x="754202" y="819951"/>
                </a:lnTo>
                <a:lnTo>
                  <a:pt x="716788" y="847424"/>
                </a:lnTo>
                <a:lnTo>
                  <a:pt x="677401" y="870670"/>
                </a:lnTo>
                <a:lnTo>
                  <a:pt x="636370" y="889689"/>
                </a:lnTo>
                <a:lnTo>
                  <a:pt x="594024" y="904482"/>
                </a:lnTo>
                <a:lnTo>
                  <a:pt x="550692" y="915049"/>
                </a:lnTo>
                <a:lnTo>
                  <a:pt x="506702" y="921389"/>
                </a:lnTo>
                <a:lnTo>
                  <a:pt x="462383" y="923502"/>
                </a:lnTo>
                <a:lnTo>
                  <a:pt x="418064" y="921389"/>
                </a:lnTo>
                <a:lnTo>
                  <a:pt x="374073" y="915049"/>
                </a:lnTo>
                <a:lnTo>
                  <a:pt x="330740" y="904482"/>
                </a:lnTo>
                <a:lnTo>
                  <a:pt x="288392" y="889689"/>
                </a:lnTo>
                <a:lnTo>
                  <a:pt x="247358" y="870670"/>
                </a:lnTo>
                <a:lnTo>
                  <a:pt x="207968" y="847424"/>
                </a:lnTo>
                <a:lnTo>
                  <a:pt x="170550" y="819951"/>
                </a:lnTo>
                <a:lnTo>
                  <a:pt x="135432" y="788252"/>
                </a:lnTo>
                <a:lnTo>
                  <a:pt x="103690" y="753182"/>
                </a:lnTo>
                <a:lnTo>
                  <a:pt x="76180" y="715814"/>
                </a:lnTo>
                <a:lnTo>
                  <a:pt x="52903" y="676476"/>
                </a:lnTo>
                <a:lnTo>
                  <a:pt x="33858" y="635498"/>
                </a:lnTo>
                <a:lnTo>
                  <a:pt x="19045" y="593207"/>
                </a:lnTo>
                <a:lnTo>
                  <a:pt x="8464" y="549932"/>
                </a:lnTo>
                <a:lnTo>
                  <a:pt x="2116" y="506001"/>
                </a:lnTo>
                <a:lnTo>
                  <a:pt x="0" y="461741"/>
                </a:lnTo>
                <a:lnTo>
                  <a:pt x="2116" y="417482"/>
                </a:lnTo>
                <a:lnTo>
                  <a:pt x="8464" y="373551"/>
                </a:lnTo>
                <a:lnTo>
                  <a:pt x="19045" y="330278"/>
                </a:lnTo>
                <a:lnTo>
                  <a:pt x="33858" y="287989"/>
                </a:lnTo>
                <a:lnTo>
                  <a:pt x="52903" y="247013"/>
                </a:lnTo>
                <a:lnTo>
                  <a:pt x="76180" y="207679"/>
                </a:lnTo>
                <a:lnTo>
                  <a:pt x="103690" y="170315"/>
                </a:lnTo>
                <a:lnTo>
                  <a:pt x="135432" y="135249"/>
                </a:lnTo>
                <a:lnTo>
                  <a:pt x="170550" y="103550"/>
                </a:lnTo>
                <a:lnTo>
                  <a:pt x="207968" y="76077"/>
                </a:lnTo>
                <a:lnTo>
                  <a:pt x="247358" y="52831"/>
                </a:lnTo>
                <a:lnTo>
                  <a:pt x="288392" y="33812"/>
                </a:lnTo>
                <a:lnTo>
                  <a:pt x="330740" y="19019"/>
                </a:lnTo>
                <a:lnTo>
                  <a:pt x="374073" y="8453"/>
                </a:lnTo>
                <a:lnTo>
                  <a:pt x="418064" y="2113"/>
                </a:lnTo>
                <a:lnTo>
                  <a:pt x="462383" y="0"/>
                </a:lnTo>
                <a:lnTo>
                  <a:pt x="506702" y="2113"/>
                </a:lnTo>
                <a:lnTo>
                  <a:pt x="550692" y="8453"/>
                </a:lnTo>
                <a:lnTo>
                  <a:pt x="594024" y="19019"/>
                </a:lnTo>
                <a:lnTo>
                  <a:pt x="636370" y="33812"/>
                </a:lnTo>
                <a:lnTo>
                  <a:pt x="677401" y="52831"/>
                </a:lnTo>
                <a:lnTo>
                  <a:pt x="716788" y="76077"/>
                </a:lnTo>
                <a:lnTo>
                  <a:pt x="754202" y="103550"/>
                </a:lnTo>
                <a:lnTo>
                  <a:pt x="789316" y="135249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/>
          <p:nvPr/>
        </p:nvSpPr>
        <p:spPr>
          <a:xfrm>
            <a:off x="3971423" y="5364513"/>
            <a:ext cx="149850" cy="3635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/>
          <p:nvPr/>
        </p:nvSpPr>
        <p:spPr>
          <a:xfrm>
            <a:off x="4320220" y="5426697"/>
            <a:ext cx="266101" cy="377347"/>
          </a:xfrm>
          <a:custGeom>
            <a:avLst/>
            <a:gdLst/>
            <a:ahLst/>
            <a:cxnLst/>
            <a:rect l="l" t="t" r="r" b="b"/>
            <a:pathLst>
              <a:path w="312420" h="412115">
                <a:moveTo>
                  <a:pt x="0" y="411855"/>
                </a:moveTo>
                <a:lnTo>
                  <a:pt x="312082" y="0"/>
                </a:lnTo>
              </a:path>
            </a:pathLst>
          </a:custGeom>
          <a:ln w="25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/>
          <p:nvPr/>
        </p:nvSpPr>
        <p:spPr>
          <a:xfrm>
            <a:off x="4524056" y="5268401"/>
            <a:ext cx="176167" cy="211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4417184" y="5254835"/>
            <a:ext cx="966509" cy="662247"/>
          </a:xfrm>
          <a:custGeom>
            <a:avLst/>
            <a:gdLst/>
            <a:ahLst/>
            <a:cxnLst/>
            <a:rect l="l" t="t" r="r" b="b"/>
            <a:pathLst>
              <a:path w="1134745" h="723265">
                <a:moveTo>
                  <a:pt x="0" y="722688"/>
                </a:moveTo>
                <a:lnTo>
                  <a:pt x="1134414" y="0"/>
                </a:lnTo>
              </a:path>
            </a:pathLst>
          </a:custGeom>
          <a:ln w="25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/>
          <p:nvPr/>
        </p:nvSpPr>
        <p:spPr>
          <a:xfrm>
            <a:off x="5338109" y="5144313"/>
            <a:ext cx="200553" cy="1802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/>
          <p:cNvSpPr/>
          <p:nvPr/>
        </p:nvSpPr>
        <p:spPr>
          <a:xfrm>
            <a:off x="4416498" y="5399498"/>
            <a:ext cx="340198" cy="422699"/>
          </a:xfrm>
          <a:custGeom>
            <a:avLst/>
            <a:gdLst/>
            <a:ahLst/>
            <a:cxnLst/>
            <a:rect l="l" t="t" r="r" b="b"/>
            <a:pathLst>
              <a:path w="399415" h="461645">
                <a:moveTo>
                  <a:pt x="399300" y="461060"/>
                </a:moveTo>
                <a:lnTo>
                  <a:pt x="0" y="0"/>
                </a:lnTo>
              </a:path>
            </a:pathLst>
          </a:custGeom>
          <a:ln w="25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4293629" y="5248752"/>
            <a:ext cx="182210" cy="2074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4916602" y="5364513"/>
            <a:ext cx="149828" cy="3635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/>
          <p:nvPr/>
        </p:nvSpPr>
        <p:spPr>
          <a:xfrm>
            <a:off x="5265400" y="5426697"/>
            <a:ext cx="266101" cy="377347"/>
          </a:xfrm>
          <a:custGeom>
            <a:avLst/>
            <a:gdLst/>
            <a:ahLst/>
            <a:cxnLst/>
            <a:rect l="l" t="t" r="r" b="b"/>
            <a:pathLst>
              <a:path w="312420" h="412115">
                <a:moveTo>
                  <a:pt x="0" y="411855"/>
                </a:moveTo>
                <a:lnTo>
                  <a:pt x="312082" y="0"/>
                </a:lnTo>
              </a:path>
            </a:pathLst>
          </a:custGeom>
          <a:ln w="25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/>
          <p:cNvSpPr/>
          <p:nvPr/>
        </p:nvSpPr>
        <p:spPr>
          <a:xfrm>
            <a:off x="5469236" y="5268401"/>
            <a:ext cx="176167" cy="211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/>
          <p:cNvSpPr/>
          <p:nvPr/>
        </p:nvSpPr>
        <p:spPr>
          <a:xfrm>
            <a:off x="5361678" y="5399498"/>
            <a:ext cx="340198" cy="422699"/>
          </a:xfrm>
          <a:custGeom>
            <a:avLst/>
            <a:gdLst/>
            <a:ahLst/>
            <a:cxnLst/>
            <a:rect l="l" t="t" r="r" b="b"/>
            <a:pathLst>
              <a:path w="399415" h="461645">
                <a:moveTo>
                  <a:pt x="399300" y="461060"/>
                </a:moveTo>
                <a:lnTo>
                  <a:pt x="0" y="0"/>
                </a:lnTo>
              </a:path>
            </a:pathLst>
          </a:custGeom>
          <a:ln w="25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/>
          <p:cNvSpPr/>
          <p:nvPr/>
        </p:nvSpPr>
        <p:spPr>
          <a:xfrm>
            <a:off x="5238808" y="5248752"/>
            <a:ext cx="182210" cy="2074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/>
          <p:cNvSpPr/>
          <p:nvPr/>
        </p:nvSpPr>
        <p:spPr>
          <a:xfrm>
            <a:off x="4542739" y="5238038"/>
            <a:ext cx="1076302" cy="689574"/>
          </a:xfrm>
          <a:custGeom>
            <a:avLst/>
            <a:gdLst/>
            <a:ahLst/>
            <a:cxnLst/>
            <a:rect l="l" t="t" r="r" b="b"/>
            <a:pathLst>
              <a:path w="1263650" h="753109">
                <a:moveTo>
                  <a:pt x="1263555" y="753045"/>
                </a:moveTo>
                <a:lnTo>
                  <a:pt x="0" y="0"/>
                </a:lnTo>
              </a:path>
            </a:pathLst>
          </a:custGeom>
          <a:ln w="251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/>
          <p:cNvSpPr/>
          <p:nvPr/>
        </p:nvSpPr>
        <p:spPr>
          <a:xfrm>
            <a:off x="4384786" y="5132186"/>
            <a:ext cx="201604" cy="1766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/>
          <p:cNvSpPr/>
          <p:nvPr/>
        </p:nvSpPr>
        <p:spPr>
          <a:xfrm>
            <a:off x="5861782" y="5364513"/>
            <a:ext cx="149828" cy="3635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/>
          <p:cNvSpPr/>
          <p:nvPr/>
        </p:nvSpPr>
        <p:spPr>
          <a:xfrm>
            <a:off x="4357471" y="3994789"/>
            <a:ext cx="1021135" cy="676201"/>
          </a:xfrm>
          <a:custGeom>
            <a:avLst/>
            <a:gdLst/>
            <a:ahLst/>
            <a:cxnLst/>
            <a:rect l="l" t="t" r="r" b="b"/>
            <a:pathLst>
              <a:path w="1198879" h="738504">
                <a:moveTo>
                  <a:pt x="0" y="738168"/>
                </a:moveTo>
                <a:lnTo>
                  <a:pt x="1198632" y="0"/>
                </a:lnTo>
              </a:path>
            </a:pathLst>
          </a:custGeom>
          <a:ln w="25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/>
          <p:cNvSpPr/>
          <p:nvPr/>
        </p:nvSpPr>
        <p:spPr>
          <a:xfrm>
            <a:off x="5333931" y="3886659"/>
            <a:ext cx="201110" cy="1784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/>
          <p:cNvSpPr/>
          <p:nvPr/>
        </p:nvSpPr>
        <p:spPr>
          <a:xfrm>
            <a:off x="4267860" y="4161519"/>
            <a:ext cx="302338" cy="400023"/>
          </a:xfrm>
          <a:custGeom>
            <a:avLst/>
            <a:gdLst/>
            <a:ahLst/>
            <a:cxnLst/>
            <a:rect l="l" t="t" r="r" b="b"/>
            <a:pathLst>
              <a:path w="354965" h="436879">
                <a:moveTo>
                  <a:pt x="0" y="436633"/>
                </a:moveTo>
                <a:lnTo>
                  <a:pt x="354509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/>
          <p:cNvSpPr/>
          <p:nvPr/>
        </p:nvSpPr>
        <p:spPr>
          <a:xfrm>
            <a:off x="4509138" y="4007022"/>
            <a:ext cx="179360" cy="2094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/>
          <p:cNvSpPr/>
          <p:nvPr/>
        </p:nvSpPr>
        <p:spPr>
          <a:xfrm>
            <a:off x="3938052" y="4113717"/>
            <a:ext cx="150021" cy="3506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/>
          <p:cNvSpPr/>
          <p:nvPr/>
        </p:nvSpPr>
        <p:spPr>
          <a:xfrm>
            <a:off x="4401495" y="4161519"/>
            <a:ext cx="302338" cy="400023"/>
          </a:xfrm>
          <a:custGeom>
            <a:avLst/>
            <a:gdLst/>
            <a:ahLst/>
            <a:cxnLst/>
            <a:rect l="l" t="t" r="r" b="b"/>
            <a:pathLst>
              <a:path w="354965" h="436879">
                <a:moveTo>
                  <a:pt x="354509" y="436633"/>
                </a:moveTo>
                <a:lnTo>
                  <a:pt x="0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4282784" y="4007022"/>
            <a:ext cx="179360" cy="2094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4883231" y="4113717"/>
            <a:ext cx="150021" cy="3506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/>
          <p:nvPr/>
        </p:nvSpPr>
        <p:spPr>
          <a:xfrm>
            <a:off x="5213039" y="4161519"/>
            <a:ext cx="302338" cy="400023"/>
          </a:xfrm>
          <a:custGeom>
            <a:avLst/>
            <a:gdLst/>
            <a:ahLst/>
            <a:cxnLst/>
            <a:rect l="l" t="t" r="r" b="b"/>
            <a:pathLst>
              <a:path w="354965" h="436879">
                <a:moveTo>
                  <a:pt x="0" y="436633"/>
                </a:moveTo>
                <a:lnTo>
                  <a:pt x="354483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/>
          <p:cNvSpPr/>
          <p:nvPr/>
        </p:nvSpPr>
        <p:spPr>
          <a:xfrm>
            <a:off x="5454318" y="4007022"/>
            <a:ext cx="179360" cy="2094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/>
          <p:cNvSpPr/>
          <p:nvPr/>
        </p:nvSpPr>
        <p:spPr>
          <a:xfrm>
            <a:off x="5828411" y="4113717"/>
            <a:ext cx="150021" cy="3506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/>
          <p:cNvSpPr/>
          <p:nvPr/>
        </p:nvSpPr>
        <p:spPr>
          <a:xfrm>
            <a:off x="5346675" y="4161519"/>
            <a:ext cx="302338" cy="400023"/>
          </a:xfrm>
          <a:custGeom>
            <a:avLst/>
            <a:gdLst/>
            <a:ahLst/>
            <a:cxnLst/>
            <a:rect l="l" t="t" r="r" b="b"/>
            <a:pathLst>
              <a:path w="354965" h="436879">
                <a:moveTo>
                  <a:pt x="354483" y="436633"/>
                </a:moveTo>
                <a:lnTo>
                  <a:pt x="0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/>
          <p:cNvSpPr/>
          <p:nvPr/>
        </p:nvSpPr>
        <p:spPr>
          <a:xfrm>
            <a:off x="5227962" y="4007022"/>
            <a:ext cx="179360" cy="2094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/>
          <p:cNvSpPr/>
          <p:nvPr/>
        </p:nvSpPr>
        <p:spPr>
          <a:xfrm>
            <a:off x="4538067" y="3994789"/>
            <a:ext cx="1021135" cy="676201"/>
          </a:xfrm>
          <a:custGeom>
            <a:avLst/>
            <a:gdLst/>
            <a:ahLst/>
            <a:cxnLst/>
            <a:rect l="l" t="t" r="r" b="b"/>
            <a:pathLst>
              <a:path w="1198879" h="738504">
                <a:moveTo>
                  <a:pt x="1198657" y="738168"/>
                </a:moveTo>
                <a:lnTo>
                  <a:pt x="0" y="0"/>
                </a:lnTo>
              </a:path>
            </a:pathLst>
          </a:custGeom>
          <a:ln w="25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/>
          <p:cNvSpPr/>
          <p:nvPr/>
        </p:nvSpPr>
        <p:spPr>
          <a:xfrm>
            <a:off x="4381421" y="3886659"/>
            <a:ext cx="201110" cy="1783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/>
          <p:cNvSpPr/>
          <p:nvPr/>
        </p:nvSpPr>
        <p:spPr>
          <a:xfrm>
            <a:off x="1098757" y="2908137"/>
            <a:ext cx="2362943" cy="25010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/>
          <p:cNvSpPr/>
          <p:nvPr/>
        </p:nvSpPr>
        <p:spPr>
          <a:xfrm>
            <a:off x="2614206" y="5427064"/>
            <a:ext cx="845898" cy="775044"/>
          </a:xfrm>
          <a:custGeom>
            <a:avLst/>
            <a:gdLst/>
            <a:ahLst/>
            <a:cxnLst/>
            <a:rect l="l" t="t" r="r" b="b"/>
            <a:pathLst>
              <a:path w="993139" h="846454">
                <a:moveTo>
                  <a:pt x="0" y="0"/>
                </a:moveTo>
                <a:lnTo>
                  <a:pt x="11220" y="44879"/>
                </a:lnTo>
                <a:lnTo>
                  <a:pt x="20394" y="91781"/>
                </a:lnTo>
                <a:lnTo>
                  <a:pt x="27931" y="140299"/>
                </a:lnTo>
                <a:lnTo>
                  <a:pt x="34241" y="190030"/>
                </a:lnTo>
                <a:lnTo>
                  <a:pt x="39733" y="240570"/>
                </a:lnTo>
                <a:lnTo>
                  <a:pt x="44815" y="291515"/>
                </a:lnTo>
                <a:lnTo>
                  <a:pt x="49898" y="342460"/>
                </a:lnTo>
                <a:lnTo>
                  <a:pt x="55390" y="393001"/>
                </a:lnTo>
                <a:lnTo>
                  <a:pt x="61700" y="442734"/>
                </a:lnTo>
                <a:lnTo>
                  <a:pt x="69239" y="491254"/>
                </a:lnTo>
                <a:lnTo>
                  <a:pt x="78414" y="538158"/>
                </a:lnTo>
                <a:lnTo>
                  <a:pt x="89635" y="583042"/>
                </a:lnTo>
                <a:lnTo>
                  <a:pt x="103312" y="625500"/>
                </a:lnTo>
                <a:lnTo>
                  <a:pt x="119853" y="665129"/>
                </a:lnTo>
                <a:lnTo>
                  <a:pt x="139669" y="701525"/>
                </a:lnTo>
                <a:lnTo>
                  <a:pt x="163167" y="734284"/>
                </a:lnTo>
                <a:lnTo>
                  <a:pt x="190757" y="763001"/>
                </a:lnTo>
                <a:lnTo>
                  <a:pt x="222849" y="787272"/>
                </a:lnTo>
                <a:lnTo>
                  <a:pt x="289743" y="818361"/>
                </a:lnTo>
                <a:lnTo>
                  <a:pt x="328072" y="829086"/>
                </a:lnTo>
                <a:lnTo>
                  <a:pt x="369299" y="836951"/>
                </a:lnTo>
                <a:lnTo>
                  <a:pt x="413156" y="842219"/>
                </a:lnTo>
                <a:lnTo>
                  <a:pt x="459376" y="845154"/>
                </a:lnTo>
                <a:lnTo>
                  <a:pt x="507689" y="846022"/>
                </a:lnTo>
                <a:lnTo>
                  <a:pt x="557830" y="845087"/>
                </a:lnTo>
                <a:lnTo>
                  <a:pt x="609529" y="842612"/>
                </a:lnTo>
                <a:lnTo>
                  <a:pt x="662520" y="838862"/>
                </a:lnTo>
                <a:lnTo>
                  <a:pt x="716535" y="834101"/>
                </a:lnTo>
                <a:lnTo>
                  <a:pt x="771306" y="828594"/>
                </a:lnTo>
                <a:lnTo>
                  <a:pt x="826564" y="822605"/>
                </a:lnTo>
                <a:lnTo>
                  <a:pt x="882043" y="816397"/>
                </a:lnTo>
                <a:lnTo>
                  <a:pt x="937475" y="810236"/>
                </a:lnTo>
                <a:lnTo>
                  <a:pt x="992592" y="804386"/>
                </a:lnTo>
              </a:path>
            </a:pathLst>
          </a:custGeom>
          <a:ln w="25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/>
          <p:cNvSpPr/>
          <p:nvPr/>
        </p:nvSpPr>
        <p:spPr>
          <a:xfrm>
            <a:off x="3455758" y="6094697"/>
            <a:ext cx="175237" cy="137799"/>
          </a:xfrm>
          <a:custGeom>
            <a:avLst/>
            <a:gdLst/>
            <a:ahLst/>
            <a:cxnLst/>
            <a:rect l="l" t="t" r="r" b="b"/>
            <a:pathLst>
              <a:path w="205739" h="150495">
                <a:moveTo>
                  <a:pt x="205614" y="62774"/>
                </a:moveTo>
                <a:lnTo>
                  <a:pt x="0" y="0"/>
                </a:lnTo>
                <a:lnTo>
                  <a:pt x="9360" y="150478"/>
                </a:lnTo>
                <a:lnTo>
                  <a:pt x="205614" y="62774"/>
                </a:lnTo>
                <a:close/>
              </a:path>
            </a:pathLst>
          </a:custGeom>
          <a:ln w="251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/>
          <p:cNvSpPr txBox="1"/>
          <p:nvPr/>
        </p:nvSpPr>
        <p:spPr>
          <a:xfrm>
            <a:off x="6441107" y="5842885"/>
            <a:ext cx="1323543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2069">
              <a:spcBef>
                <a:spcPts val="90"/>
              </a:spcBef>
            </a:pPr>
            <a:r>
              <a:rPr sz="1600" b="1" spc="-35" dirty="0">
                <a:cs typeface="Century"/>
              </a:rPr>
              <a:t>Visible </a:t>
            </a:r>
            <a:r>
              <a:rPr sz="1600" b="1" spc="-70" dirty="0">
                <a:cs typeface="Century"/>
              </a:rPr>
              <a:t>layer  </a:t>
            </a:r>
            <a:r>
              <a:rPr sz="1600" b="1" spc="-15" dirty="0">
                <a:cs typeface="Century"/>
              </a:rPr>
              <a:t>(input</a:t>
            </a:r>
            <a:r>
              <a:rPr sz="1600" b="1" spc="0" dirty="0">
                <a:cs typeface="Century"/>
              </a:rPr>
              <a:t> </a:t>
            </a:r>
            <a:r>
              <a:rPr sz="1600" b="1" spc="-25" dirty="0">
                <a:cs typeface="Century"/>
              </a:rPr>
              <a:t>pixels)</a:t>
            </a:r>
            <a:endParaRPr sz="1600" b="1" dirty="0">
              <a:cs typeface="Century"/>
            </a:endParaRPr>
          </a:p>
        </p:txBody>
      </p:sp>
      <p:sp>
        <p:nvSpPr>
          <p:cNvPr id="57" name="object 56"/>
          <p:cNvSpPr txBox="1"/>
          <p:nvPr/>
        </p:nvSpPr>
        <p:spPr>
          <a:xfrm>
            <a:off x="6350316" y="4591406"/>
            <a:ext cx="1538320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0685" marR="5080" indent="-388620">
              <a:spcBef>
                <a:spcPts val="90"/>
              </a:spcBef>
            </a:pPr>
            <a:r>
              <a:rPr sz="1600" b="1" spc="-55" dirty="0">
                <a:cs typeface="Century"/>
              </a:rPr>
              <a:t>1st </a:t>
            </a:r>
            <a:r>
              <a:rPr sz="1600" b="1" spc="-50" dirty="0">
                <a:cs typeface="Century"/>
              </a:rPr>
              <a:t>hidden </a:t>
            </a:r>
            <a:r>
              <a:rPr sz="1600" b="1" spc="-70" dirty="0">
                <a:cs typeface="Century"/>
              </a:rPr>
              <a:t>layer  </a:t>
            </a:r>
            <a:r>
              <a:rPr sz="1600" b="1" spc="-15" dirty="0">
                <a:cs typeface="Century"/>
              </a:rPr>
              <a:t>(edges)</a:t>
            </a:r>
            <a:endParaRPr sz="1600" b="1" dirty="0">
              <a:cs typeface="Century"/>
            </a:endParaRPr>
          </a:p>
        </p:txBody>
      </p:sp>
      <p:sp>
        <p:nvSpPr>
          <p:cNvPr id="58" name="object 57"/>
          <p:cNvSpPr/>
          <p:nvPr/>
        </p:nvSpPr>
        <p:spPr>
          <a:xfrm>
            <a:off x="3786214" y="2143746"/>
            <a:ext cx="453684" cy="4870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/>
          <p:cNvSpPr/>
          <p:nvPr/>
        </p:nvSpPr>
        <p:spPr>
          <a:xfrm>
            <a:off x="3619228" y="1964480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30"/>
                </a:moveTo>
                <a:lnTo>
                  <a:pt x="821058" y="170301"/>
                </a:lnTo>
                <a:lnTo>
                  <a:pt x="848567" y="207669"/>
                </a:lnTo>
                <a:lnTo>
                  <a:pt x="871845" y="247006"/>
                </a:lnTo>
                <a:lnTo>
                  <a:pt x="890890" y="287985"/>
                </a:lnTo>
                <a:lnTo>
                  <a:pt x="905703" y="330276"/>
                </a:lnTo>
                <a:lnTo>
                  <a:pt x="916283" y="373552"/>
                </a:lnTo>
                <a:lnTo>
                  <a:pt x="922632" y="417484"/>
                </a:lnTo>
                <a:lnTo>
                  <a:pt x="924748" y="461744"/>
                </a:lnTo>
                <a:lnTo>
                  <a:pt x="922632" y="506005"/>
                </a:lnTo>
                <a:lnTo>
                  <a:pt x="916283" y="549937"/>
                </a:lnTo>
                <a:lnTo>
                  <a:pt x="905703" y="593213"/>
                </a:lnTo>
                <a:lnTo>
                  <a:pt x="890890" y="635504"/>
                </a:lnTo>
                <a:lnTo>
                  <a:pt x="871845" y="676483"/>
                </a:lnTo>
                <a:lnTo>
                  <a:pt x="848567" y="715820"/>
                </a:lnTo>
                <a:lnTo>
                  <a:pt x="821058" y="753188"/>
                </a:lnTo>
                <a:lnTo>
                  <a:pt x="789316" y="788258"/>
                </a:lnTo>
                <a:lnTo>
                  <a:pt x="754202" y="819958"/>
                </a:lnTo>
                <a:lnTo>
                  <a:pt x="716788" y="847430"/>
                </a:lnTo>
                <a:lnTo>
                  <a:pt x="677401" y="870676"/>
                </a:lnTo>
                <a:lnTo>
                  <a:pt x="636370" y="889696"/>
                </a:lnTo>
                <a:lnTo>
                  <a:pt x="594024" y="904489"/>
                </a:lnTo>
                <a:lnTo>
                  <a:pt x="550692" y="915055"/>
                </a:lnTo>
                <a:lnTo>
                  <a:pt x="506702" y="921395"/>
                </a:lnTo>
                <a:lnTo>
                  <a:pt x="462383" y="923508"/>
                </a:lnTo>
                <a:lnTo>
                  <a:pt x="418064" y="921395"/>
                </a:lnTo>
                <a:lnTo>
                  <a:pt x="374073" y="915055"/>
                </a:lnTo>
                <a:lnTo>
                  <a:pt x="330740" y="904489"/>
                </a:lnTo>
                <a:lnTo>
                  <a:pt x="288392" y="889696"/>
                </a:lnTo>
                <a:lnTo>
                  <a:pt x="247358" y="870676"/>
                </a:lnTo>
                <a:lnTo>
                  <a:pt x="207968" y="847430"/>
                </a:lnTo>
                <a:lnTo>
                  <a:pt x="170550" y="819958"/>
                </a:lnTo>
                <a:lnTo>
                  <a:pt x="135432" y="788258"/>
                </a:lnTo>
                <a:lnTo>
                  <a:pt x="103690" y="753188"/>
                </a:lnTo>
                <a:lnTo>
                  <a:pt x="76180" y="715820"/>
                </a:lnTo>
                <a:lnTo>
                  <a:pt x="52903" y="676483"/>
                </a:lnTo>
                <a:lnTo>
                  <a:pt x="33858" y="635504"/>
                </a:lnTo>
                <a:lnTo>
                  <a:pt x="19045" y="593213"/>
                </a:lnTo>
                <a:lnTo>
                  <a:pt x="8464" y="549937"/>
                </a:lnTo>
                <a:lnTo>
                  <a:pt x="2116" y="506005"/>
                </a:lnTo>
                <a:lnTo>
                  <a:pt x="0" y="461744"/>
                </a:lnTo>
                <a:lnTo>
                  <a:pt x="2116" y="417484"/>
                </a:lnTo>
                <a:lnTo>
                  <a:pt x="8464" y="373552"/>
                </a:lnTo>
                <a:lnTo>
                  <a:pt x="19045" y="330276"/>
                </a:lnTo>
                <a:lnTo>
                  <a:pt x="33858" y="287985"/>
                </a:lnTo>
                <a:lnTo>
                  <a:pt x="52903" y="247006"/>
                </a:lnTo>
                <a:lnTo>
                  <a:pt x="76180" y="207669"/>
                </a:lnTo>
                <a:lnTo>
                  <a:pt x="103690" y="170301"/>
                </a:lnTo>
                <a:lnTo>
                  <a:pt x="135432" y="135230"/>
                </a:lnTo>
                <a:lnTo>
                  <a:pt x="170550" y="103536"/>
                </a:lnTo>
                <a:lnTo>
                  <a:pt x="207968" y="76067"/>
                </a:lnTo>
                <a:lnTo>
                  <a:pt x="247358" y="52824"/>
                </a:lnTo>
                <a:lnTo>
                  <a:pt x="288392" y="33807"/>
                </a:lnTo>
                <a:lnTo>
                  <a:pt x="330740" y="19016"/>
                </a:lnTo>
                <a:lnTo>
                  <a:pt x="374073" y="8451"/>
                </a:lnTo>
                <a:lnTo>
                  <a:pt x="418064" y="2112"/>
                </a:lnTo>
                <a:lnTo>
                  <a:pt x="462383" y="0"/>
                </a:lnTo>
                <a:lnTo>
                  <a:pt x="506702" y="2112"/>
                </a:lnTo>
                <a:lnTo>
                  <a:pt x="550692" y="8451"/>
                </a:lnTo>
                <a:lnTo>
                  <a:pt x="594024" y="19016"/>
                </a:lnTo>
                <a:lnTo>
                  <a:pt x="636370" y="33807"/>
                </a:lnTo>
                <a:lnTo>
                  <a:pt x="677401" y="52824"/>
                </a:lnTo>
                <a:lnTo>
                  <a:pt x="716788" y="76067"/>
                </a:lnTo>
                <a:lnTo>
                  <a:pt x="754202" y="103536"/>
                </a:lnTo>
                <a:lnTo>
                  <a:pt x="789316" y="13523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/>
          <p:cNvSpPr/>
          <p:nvPr/>
        </p:nvSpPr>
        <p:spPr>
          <a:xfrm>
            <a:off x="4731391" y="2143746"/>
            <a:ext cx="453684" cy="4870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/>
          <p:cNvSpPr/>
          <p:nvPr/>
        </p:nvSpPr>
        <p:spPr>
          <a:xfrm>
            <a:off x="4564408" y="1964480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30"/>
                </a:moveTo>
                <a:lnTo>
                  <a:pt x="821058" y="170301"/>
                </a:lnTo>
                <a:lnTo>
                  <a:pt x="848567" y="207669"/>
                </a:lnTo>
                <a:lnTo>
                  <a:pt x="871845" y="247006"/>
                </a:lnTo>
                <a:lnTo>
                  <a:pt x="890890" y="287985"/>
                </a:lnTo>
                <a:lnTo>
                  <a:pt x="905703" y="330276"/>
                </a:lnTo>
                <a:lnTo>
                  <a:pt x="916283" y="373552"/>
                </a:lnTo>
                <a:lnTo>
                  <a:pt x="922632" y="417484"/>
                </a:lnTo>
                <a:lnTo>
                  <a:pt x="924748" y="461744"/>
                </a:lnTo>
                <a:lnTo>
                  <a:pt x="922632" y="506005"/>
                </a:lnTo>
                <a:lnTo>
                  <a:pt x="916283" y="549937"/>
                </a:lnTo>
                <a:lnTo>
                  <a:pt x="905703" y="593213"/>
                </a:lnTo>
                <a:lnTo>
                  <a:pt x="890890" y="635504"/>
                </a:lnTo>
                <a:lnTo>
                  <a:pt x="871845" y="676483"/>
                </a:lnTo>
                <a:lnTo>
                  <a:pt x="848567" y="715820"/>
                </a:lnTo>
                <a:lnTo>
                  <a:pt x="821058" y="753188"/>
                </a:lnTo>
                <a:lnTo>
                  <a:pt x="789316" y="788258"/>
                </a:lnTo>
                <a:lnTo>
                  <a:pt x="754202" y="819958"/>
                </a:lnTo>
                <a:lnTo>
                  <a:pt x="716788" y="847430"/>
                </a:lnTo>
                <a:lnTo>
                  <a:pt x="677401" y="870676"/>
                </a:lnTo>
                <a:lnTo>
                  <a:pt x="636370" y="889696"/>
                </a:lnTo>
                <a:lnTo>
                  <a:pt x="594024" y="904489"/>
                </a:lnTo>
                <a:lnTo>
                  <a:pt x="550692" y="915055"/>
                </a:lnTo>
                <a:lnTo>
                  <a:pt x="506702" y="921395"/>
                </a:lnTo>
                <a:lnTo>
                  <a:pt x="462383" y="923508"/>
                </a:lnTo>
                <a:lnTo>
                  <a:pt x="418064" y="921395"/>
                </a:lnTo>
                <a:lnTo>
                  <a:pt x="374073" y="915055"/>
                </a:lnTo>
                <a:lnTo>
                  <a:pt x="330740" y="904489"/>
                </a:lnTo>
                <a:lnTo>
                  <a:pt x="288392" y="889696"/>
                </a:lnTo>
                <a:lnTo>
                  <a:pt x="247358" y="870676"/>
                </a:lnTo>
                <a:lnTo>
                  <a:pt x="207968" y="847430"/>
                </a:lnTo>
                <a:lnTo>
                  <a:pt x="170550" y="819958"/>
                </a:lnTo>
                <a:lnTo>
                  <a:pt x="135432" y="788258"/>
                </a:lnTo>
                <a:lnTo>
                  <a:pt x="103690" y="753188"/>
                </a:lnTo>
                <a:lnTo>
                  <a:pt x="76180" y="715820"/>
                </a:lnTo>
                <a:lnTo>
                  <a:pt x="52903" y="676483"/>
                </a:lnTo>
                <a:lnTo>
                  <a:pt x="33858" y="635504"/>
                </a:lnTo>
                <a:lnTo>
                  <a:pt x="19045" y="593213"/>
                </a:lnTo>
                <a:lnTo>
                  <a:pt x="8464" y="549937"/>
                </a:lnTo>
                <a:lnTo>
                  <a:pt x="2116" y="506005"/>
                </a:lnTo>
                <a:lnTo>
                  <a:pt x="0" y="461744"/>
                </a:lnTo>
                <a:lnTo>
                  <a:pt x="2116" y="417484"/>
                </a:lnTo>
                <a:lnTo>
                  <a:pt x="8464" y="373552"/>
                </a:lnTo>
                <a:lnTo>
                  <a:pt x="19045" y="330276"/>
                </a:lnTo>
                <a:lnTo>
                  <a:pt x="33858" y="287985"/>
                </a:lnTo>
                <a:lnTo>
                  <a:pt x="52903" y="247006"/>
                </a:lnTo>
                <a:lnTo>
                  <a:pt x="76180" y="207669"/>
                </a:lnTo>
                <a:lnTo>
                  <a:pt x="103690" y="170301"/>
                </a:lnTo>
                <a:lnTo>
                  <a:pt x="135432" y="135230"/>
                </a:lnTo>
                <a:lnTo>
                  <a:pt x="170550" y="103536"/>
                </a:lnTo>
                <a:lnTo>
                  <a:pt x="207968" y="76067"/>
                </a:lnTo>
                <a:lnTo>
                  <a:pt x="247358" y="52824"/>
                </a:lnTo>
                <a:lnTo>
                  <a:pt x="288392" y="33807"/>
                </a:lnTo>
                <a:lnTo>
                  <a:pt x="330740" y="19016"/>
                </a:lnTo>
                <a:lnTo>
                  <a:pt x="374073" y="8451"/>
                </a:lnTo>
                <a:lnTo>
                  <a:pt x="418064" y="2112"/>
                </a:lnTo>
                <a:lnTo>
                  <a:pt x="462383" y="0"/>
                </a:lnTo>
                <a:lnTo>
                  <a:pt x="506702" y="2112"/>
                </a:lnTo>
                <a:lnTo>
                  <a:pt x="550692" y="8451"/>
                </a:lnTo>
                <a:lnTo>
                  <a:pt x="594024" y="19016"/>
                </a:lnTo>
                <a:lnTo>
                  <a:pt x="636370" y="33807"/>
                </a:lnTo>
                <a:lnTo>
                  <a:pt x="677401" y="52824"/>
                </a:lnTo>
                <a:lnTo>
                  <a:pt x="716788" y="76067"/>
                </a:lnTo>
                <a:lnTo>
                  <a:pt x="754202" y="103536"/>
                </a:lnTo>
                <a:lnTo>
                  <a:pt x="789316" y="13523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/>
          <p:cNvSpPr/>
          <p:nvPr/>
        </p:nvSpPr>
        <p:spPr>
          <a:xfrm>
            <a:off x="5676568" y="2143746"/>
            <a:ext cx="453684" cy="4870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/>
          <p:cNvSpPr/>
          <p:nvPr/>
        </p:nvSpPr>
        <p:spPr>
          <a:xfrm>
            <a:off x="5509588" y="1964480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30"/>
                </a:moveTo>
                <a:lnTo>
                  <a:pt x="821058" y="170301"/>
                </a:lnTo>
                <a:lnTo>
                  <a:pt x="848567" y="207669"/>
                </a:lnTo>
                <a:lnTo>
                  <a:pt x="871845" y="247006"/>
                </a:lnTo>
                <a:lnTo>
                  <a:pt x="890890" y="287985"/>
                </a:lnTo>
                <a:lnTo>
                  <a:pt x="905703" y="330276"/>
                </a:lnTo>
                <a:lnTo>
                  <a:pt x="916283" y="373552"/>
                </a:lnTo>
                <a:lnTo>
                  <a:pt x="922632" y="417484"/>
                </a:lnTo>
                <a:lnTo>
                  <a:pt x="924748" y="461744"/>
                </a:lnTo>
                <a:lnTo>
                  <a:pt x="922632" y="506005"/>
                </a:lnTo>
                <a:lnTo>
                  <a:pt x="916283" y="549937"/>
                </a:lnTo>
                <a:lnTo>
                  <a:pt x="905703" y="593213"/>
                </a:lnTo>
                <a:lnTo>
                  <a:pt x="890890" y="635504"/>
                </a:lnTo>
                <a:lnTo>
                  <a:pt x="871845" y="676483"/>
                </a:lnTo>
                <a:lnTo>
                  <a:pt x="848567" y="715820"/>
                </a:lnTo>
                <a:lnTo>
                  <a:pt x="821058" y="753188"/>
                </a:lnTo>
                <a:lnTo>
                  <a:pt x="789316" y="788258"/>
                </a:lnTo>
                <a:lnTo>
                  <a:pt x="754202" y="819958"/>
                </a:lnTo>
                <a:lnTo>
                  <a:pt x="716788" y="847430"/>
                </a:lnTo>
                <a:lnTo>
                  <a:pt x="677401" y="870676"/>
                </a:lnTo>
                <a:lnTo>
                  <a:pt x="636370" y="889696"/>
                </a:lnTo>
                <a:lnTo>
                  <a:pt x="594024" y="904489"/>
                </a:lnTo>
                <a:lnTo>
                  <a:pt x="550692" y="915055"/>
                </a:lnTo>
                <a:lnTo>
                  <a:pt x="506702" y="921395"/>
                </a:lnTo>
                <a:lnTo>
                  <a:pt x="462383" y="923508"/>
                </a:lnTo>
                <a:lnTo>
                  <a:pt x="418064" y="921395"/>
                </a:lnTo>
                <a:lnTo>
                  <a:pt x="374073" y="915055"/>
                </a:lnTo>
                <a:lnTo>
                  <a:pt x="330740" y="904489"/>
                </a:lnTo>
                <a:lnTo>
                  <a:pt x="288392" y="889696"/>
                </a:lnTo>
                <a:lnTo>
                  <a:pt x="247358" y="870676"/>
                </a:lnTo>
                <a:lnTo>
                  <a:pt x="207968" y="847430"/>
                </a:lnTo>
                <a:lnTo>
                  <a:pt x="170550" y="819958"/>
                </a:lnTo>
                <a:lnTo>
                  <a:pt x="135432" y="788258"/>
                </a:lnTo>
                <a:lnTo>
                  <a:pt x="103690" y="753188"/>
                </a:lnTo>
                <a:lnTo>
                  <a:pt x="76180" y="715820"/>
                </a:lnTo>
                <a:lnTo>
                  <a:pt x="52903" y="676483"/>
                </a:lnTo>
                <a:lnTo>
                  <a:pt x="33858" y="635504"/>
                </a:lnTo>
                <a:lnTo>
                  <a:pt x="19045" y="593213"/>
                </a:lnTo>
                <a:lnTo>
                  <a:pt x="8464" y="549937"/>
                </a:lnTo>
                <a:lnTo>
                  <a:pt x="2116" y="506005"/>
                </a:lnTo>
                <a:lnTo>
                  <a:pt x="0" y="461744"/>
                </a:lnTo>
                <a:lnTo>
                  <a:pt x="2116" y="417484"/>
                </a:lnTo>
                <a:lnTo>
                  <a:pt x="8464" y="373552"/>
                </a:lnTo>
                <a:lnTo>
                  <a:pt x="19045" y="330276"/>
                </a:lnTo>
                <a:lnTo>
                  <a:pt x="33858" y="287985"/>
                </a:lnTo>
                <a:lnTo>
                  <a:pt x="52903" y="247006"/>
                </a:lnTo>
                <a:lnTo>
                  <a:pt x="76180" y="207669"/>
                </a:lnTo>
                <a:lnTo>
                  <a:pt x="103690" y="170301"/>
                </a:lnTo>
                <a:lnTo>
                  <a:pt x="135432" y="135230"/>
                </a:lnTo>
                <a:lnTo>
                  <a:pt x="170550" y="103536"/>
                </a:lnTo>
                <a:lnTo>
                  <a:pt x="207968" y="76067"/>
                </a:lnTo>
                <a:lnTo>
                  <a:pt x="247358" y="52824"/>
                </a:lnTo>
                <a:lnTo>
                  <a:pt x="288392" y="33807"/>
                </a:lnTo>
                <a:lnTo>
                  <a:pt x="330740" y="19016"/>
                </a:lnTo>
                <a:lnTo>
                  <a:pt x="374073" y="8451"/>
                </a:lnTo>
                <a:lnTo>
                  <a:pt x="418064" y="2112"/>
                </a:lnTo>
                <a:lnTo>
                  <a:pt x="462383" y="0"/>
                </a:lnTo>
                <a:lnTo>
                  <a:pt x="506702" y="2112"/>
                </a:lnTo>
                <a:lnTo>
                  <a:pt x="550692" y="8451"/>
                </a:lnTo>
                <a:lnTo>
                  <a:pt x="594024" y="19016"/>
                </a:lnTo>
                <a:lnTo>
                  <a:pt x="636370" y="33807"/>
                </a:lnTo>
                <a:lnTo>
                  <a:pt x="677401" y="52824"/>
                </a:lnTo>
                <a:lnTo>
                  <a:pt x="716788" y="76067"/>
                </a:lnTo>
                <a:lnTo>
                  <a:pt x="754202" y="103536"/>
                </a:lnTo>
                <a:lnTo>
                  <a:pt x="789316" y="13523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/>
          <p:cNvSpPr/>
          <p:nvPr/>
        </p:nvSpPr>
        <p:spPr>
          <a:xfrm>
            <a:off x="4355049" y="2734858"/>
            <a:ext cx="1023839" cy="677946"/>
          </a:xfrm>
          <a:custGeom>
            <a:avLst/>
            <a:gdLst/>
            <a:ahLst/>
            <a:cxnLst/>
            <a:rect l="l" t="t" r="r" b="b"/>
            <a:pathLst>
              <a:path w="1202054" h="740410">
                <a:moveTo>
                  <a:pt x="0" y="739902"/>
                </a:moveTo>
                <a:lnTo>
                  <a:pt x="1201475" y="0"/>
                </a:lnTo>
              </a:path>
            </a:pathLst>
          </a:custGeom>
          <a:ln w="25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/>
          <p:cNvSpPr/>
          <p:nvPr/>
        </p:nvSpPr>
        <p:spPr>
          <a:xfrm>
            <a:off x="5333931" y="2626728"/>
            <a:ext cx="201110" cy="1783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/>
          <p:cNvSpPr/>
          <p:nvPr/>
        </p:nvSpPr>
        <p:spPr>
          <a:xfrm>
            <a:off x="4266059" y="2901588"/>
            <a:ext cx="303961" cy="402349"/>
          </a:xfrm>
          <a:custGeom>
            <a:avLst/>
            <a:gdLst/>
            <a:ahLst/>
            <a:cxnLst/>
            <a:rect l="l" t="t" r="r" b="b"/>
            <a:pathLst>
              <a:path w="356870" h="439420">
                <a:moveTo>
                  <a:pt x="0" y="439222"/>
                </a:moveTo>
                <a:lnTo>
                  <a:pt x="356622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/>
          <p:cNvSpPr/>
          <p:nvPr/>
        </p:nvSpPr>
        <p:spPr>
          <a:xfrm>
            <a:off x="4509138" y="2747090"/>
            <a:ext cx="179360" cy="2094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/>
          <p:cNvSpPr/>
          <p:nvPr/>
        </p:nvSpPr>
        <p:spPr>
          <a:xfrm>
            <a:off x="3938052" y="2853786"/>
            <a:ext cx="150021" cy="3537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/>
          <p:cNvSpPr/>
          <p:nvPr/>
        </p:nvSpPr>
        <p:spPr>
          <a:xfrm>
            <a:off x="4401495" y="2901588"/>
            <a:ext cx="303961" cy="402349"/>
          </a:xfrm>
          <a:custGeom>
            <a:avLst/>
            <a:gdLst/>
            <a:ahLst/>
            <a:cxnLst/>
            <a:rect l="l" t="t" r="r" b="b"/>
            <a:pathLst>
              <a:path w="356870" h="439420">
                <a:moveTo>
                  <a:pt x="356597" y="439222"/>
                </a:moveTo>
                <a:lnTo>
                  <a:pt x="0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/>
          <p:cNvSpPr/>
          <p:nvPr/>
        </p:nvSpPr>
        <p:spPr>
          <a:xfrm>
            <a:off x="4282784" y="2747090"/>
            <a:ext cx="179360" cy="2094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/>
          <p:cNvSpPr/>
          <p:nvPr/>
        </p:nvSpPr>
        <p:spPr>
          <a:xfrm>
            <a:off x="4883231" y="2853786"/>
            <a:ext cx="150021" cy="3537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/>
          <p:cNvSpPr/>
          <p:nvPr/>
        </p:nvSpPr>
        <p:spPr>
          <a:xfrm>
            <a:off x="5211238" y="2901588"/>
            <a:ext cx="303961" cy="402349"/>
          </a:xfrm>
          <a:custGeom>
            <a:avLst/>
            <a:gdLst/>
            <a:ahLst/>
            <a:cxnLst/>
            <a:rect l="l" t="t" r="r" b="b"/>
            <a:pathLst>
              <a:path w="356870" h="439420">
                <a:moveTo>
                  <a:pt x="0" y="439222"/>
                </a:moveTo>
                <a:lnTo>
                  <a:pt x="356597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/>
          <p:cNvSpPr/>
          <p:nvPr/>
        </p:nvSpPr>
        <p:spPr>
          <a:xfrm>
            <a:off x="5454318" y="2747090"/>
            <a:ext cx="179360" cy="2094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/>
          <p:cNvSpPr/>
          <p:nvPr/>
        </p:nvSpPr>
        <p:spPr>
          <a:xfrm>
            <a:off x="5828411" y="2853786"/>
            <a:ext cx="150021" cy="3537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/>
          <p:cNvSpPr/>
          <p:nvPr/>
        </p:nvSpPr>
        <p:spPr>
          <a:xfrm>
            <a:off x="5346675" y="2901588"/>
            <a:ext cx="303961" cy="402349"/>
          </a:xfrm>
          <a:custGeom>
            <a:avLst/>
            <a:gdLst/>
            <a:ahLst/>
            <a:cxnLst/>
            <a:rect l="l" t="t" r="r" b="b"/>
            <a:pathLst>
              <a:path w="356870" h="439420">
                <a:moveTo>
                  <a:pt x="356597" y="439222"/>
                </a:moveTo>
                <a:lnTo>
                  <a:pt x="0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/>
          <p:cNvSpPr/>
          <p:nvPr/>
        </p:nvSpPr>
        <p:spPr>
          <a:xfrm>
            <a:off x="5227962" y="2747090"/>
            <a:ext cx="179360" cy="2094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/>
          <p:cNvSpPr/>
          <p:nvPr/>
        </p:nvSpPr>
        <p:spPr>
          <a:xfrm>
            <a:off x="4538067" y="2734858"/>
            <a:ext cx="1023839" cy="677946"/>
          </a:xfrm>
          <a:custGeom>
            <a:avLst/>
            <a:gdLst/>
            <a:ahLst/>
            <a:cxnLst/>
            <a:rect l="l" t="t" r="r" b="b"/>
            <a:pathLst>
              <a:path w="1202054" h="740410">
                <a:moveTo>
                  <a:pt x="1201475" y="739902"/>
                </a:moveTo>
                <a:lnTo>
                  <a:pt x="0" y="0"/>
                </a:lnTo>
              </a:path>
            </a:pathLst>
          </a:custGeom>
          <a:ln w="25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/>
          <p:cNvSpPr/>
          <p:nvPr/>
        </p:nvSpPr>
        <p:spPr>
          <a:xfrm>
            <a:off x="4381421" y="2626728"/>
            <a:ext cx="201110" cy="1783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/>
          <p:cNvSpPr txBox="1"/>
          <p:nvPr/>
        </p:nvSpPr>
        <p:spPr>
          <a:xfrm>
            <a:off x="6456091" y="3213373"/>
            <a:ext cx="1432545" cy="75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spcBef>
                <a:spcPts val="90"/>
              </a:spcBef>
            </a:pPr>
            <a:r>
              <a:rPr sz="1600" b="1" spc="-50" dirty="0">
                <a:cs typeface="Century"/>
              </a:rPr>
              <a:t>2nd hidden </a:t>
            </a:r>
            <a:r>
              <a:rPr sz="1600" b="1" spc="-70" dirty="0">
                <a:cs typeface="Century"/>
              </a:rPr>
              <a:t>layer  </a:t>
            </a:r>
            <a:r>
              <a:rPr sz="1600" b="1" spc="-30" dirty="0">
                <a:cs typeface="Century"/>
              </a:rPr>
              <a:t>(corners </a:t>
            </a:r>
            <a:r>
              <a:rPr sz="1600" b="1" spc="-50" dirty="0">
                <a:cs typeface="Century"/>
              </a:rPr>
              <a:t>and  </a:t>
            </a:r>
            <a:r>
              <a:rPr sz="1600" b="1" spc="-20" dirty="0">
                <a:cs typeface="Century"/>
              </a:rPr>
              <a:t>contours)</a:t>
            </a:r>
            <a:endParaRPr sz="1600" b="1" dirty="0">
              <a:cs typeface="Century"/>
            </a:endParaRPr>
          </a:p>
        </p:txBody>
      </p:sp>
      <p:sp>
        <p:nvSpPr>
          <p:cNvPr id="80" name="object 79"/>
          <p:cNvSpPr txBox="1"/>
          <p:nvPr/>
        </p:nvSpPr>
        <p:spPr>
          <a:xfrm>
            <a:off x="6415016" y="2079996"/>
            <a:ext cx="1473621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825" marR="5080" indent="-111760">
              <a:spcBef>
                <a:spcPts val="90"/>
              </a:spcBef>
            </a:pPr>
            <a:r>
              <a:rPr sz="1600" b="1" spc="-50" dirty="0">
                <a:cs typeface="Century"/>
              </a:rPr>
              <a:t>3rd hidden </a:t>
            </a:r>
            <a:r>
              <a:rPr sz="1600" b="1" spc="-70" dirty="0">
                <a:cs typeface="Century"/>
              </a:rPr>
              <a:t>layer </a:t>
            </a:r>
            <a:r>
              <a:rPr sz="1600" b="1" spc="25" dirty="0" smtClean="0">
                <a:cs typeface="Century"/>
              </a:rPr>
              <a:t>(</a:t>
            </a:r>
            <a:r>
              <a:rPr sz="1600" b="1" spc="25" dirty="0">
                <a:cs typeface="Century"/>
              </a:rPr>
              <a:t>object</a:t>
            </a:r>
            <a:r>
              <a:rPr sz="1600" b="1" spc="65" dirty="0">
                <a:cs typeface="Century"/>
              </a:rPr>
              <a:t> </a:t>
            </a:r>
            <a:r>
              <a:rPr sz="1600" b="1" spc="-25" dirty="0">
                <a:cs typeface="Century"/>
              </a:rPr>
              <a:t>parts</a:t>
            </a:r>
            <a:r>
              <a:rPr sz="1400" b="1" spc="-25" dirty="0">
                <a:cs typeface="Century"/>
              </a:rPr>
              <a:t>)</a:t>
            </a:r>
            <a:endParaRPr sz="1400" b="1" dirty="0">
              <a:cs typeface="Century"/>
            </a:endParaRPr>
          </a:p>
        </p:txBody>
      </p:sp>
      <p:sp>
        <p:nvSpPr>
          <p:cNvPr id="81" name="object 80"/>
          <p:cNvSpPr/>
          <p:nvPr/>
        </p:nvSpPr>
        <p:spPr>
          <a:xfrm>
            <a:off x="3619228" y="69608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49"/>
                </a:moveTo>
                <a:lnTo>
                  <a:pt x="821058" y="170316"/>
                </a:lnTo>
                <a:lnTo>
                  <a:pt x="848567" y="207680"/>
                </a:lnTo>
                <a:lnTo>
                  <a:pt x="871845" y="247016"/>
                </a:lnTo>
                <a:lnTo>
                  <a:pt x="890890" y="287992"/>
                </a:lnTo>
                <a:lnTo>
                  <a:pt x="905703" y="330283"/>
                </a:lnTo>
                <a:lnTo>
                  <a:pt x="916283" y="373558"/>
                </a:lnTo>
                <a:lnTo>
                  <a:pt x="922632" y="417490"/>
                </a:lnTo>
                <a:lnTo>
                  <a:pt x="924748" y="461751"/>
                </a:lnTo>
                <a:lnTo>
                  <a:pt x="922632" y="506011"/>
                </a:lnTo>
                <a:lnTo>
                  <a:pt x="916283" y="549943"/>
                </a:lnTo>
                <a:lnTo>
                  <a:pt x="905703" y="593219"/>
                </a:lnTo>
                <a:lnTo>
                  <a:pt x="890890" y="635509"/>
                </a:lnTo>
                <a:lnTo>
                  <a:pt x="871845" y="676486"/>
                </a:lnTo>
                <a:lnTo>
                  <a:pt x="848567" y="715821"/>
                </a:lnTo>
                <a:lnTo>
                  <a:pt x="821058" y="753186"/>
                </a:lnTo>
                <a:lnTo>
                  <a:pt x="789316" y="788252"/>
                </a:lnTo>
                <a:lnTo>
                  <a:pt x="754202" y="819951"/>
                </a:lnTo>
                <a:lnTo>
                  <a:pt x="716788" y="847424"/>
                </a:lnTo>
                <a:lnTo>
                  <a:pt x="677401" y="870670"/>
                </a:lnTo>
                <a:lnTo>
                  <a:pt x="636370" y="889689"/>
                </a:lnTo>
                <a:lnTo>
                  <a:pt x="594024" y="904482"/>
                </a:lnTo>
                <a:lnTo>
                  <a:pt x="550692" y="915049"/>
                </a:lnTo>
                <a:lnTo>
                  <a:pt x="506702" y="921389"/>
                </a:lnTo>
                <a:lnTo>
                  <a:pt x="462383" y="923502"/>
                </a:lnTo>
                <a:lnTo>
                  <a:pt x="418064" y="921389"/>
                </a:lnTo>
                <a:lnTo>
                  <a:pt x="374073" y="915049"/>
                </a:lnTo>
                <a:lnTo>
                  <a:pt x="330740" y="904482"/>
                </a:lnTo>
                <a:lnTo>
                  <a:pt x="288392" y="889689"/>
                </a:lnTo>
                <a:lnTo>
                  <a:pt x="247358" y="870670"/>
                </a:lnTo>
                <a:lnTo>
                  <a:pt x="207968" y="847424"/>
                </a:lnTo>
                <a:lnTo>
                  <a:pt x="170550" y="819951"/>
                </a:lnTo>
                <a:lnTo>
                  <a:pt x="135432" y="788252"/>
                </a:lnTo>
                <a:lnTo>
                  <a:pt x="103690" y="753186"/>
                </a:lnTo>
                <a:lnTo>
                  <a:pt x="76180" y="715821"/>
                </a:lnTo>
                <a:lnTo>
                  <a:pt x="52903" y="676486"/>
                </a:lnTo>
                <a:lnTo>
                  <a:pt x="33858" y="635509"/>
                </a:lnTo>
                <a:lnTo>
                  <a:pt x="19045" y="593219"/>
                </a:lnTo>
                <a:lnTo>
                  <a:pt x="8464" y="549943"/>
                </a:lnTo>
                <a:lnTo>
                  <a:pt x="2116" y="506011"/>
                </a:lnTo>
                <a:lnTo>
                  <a:pt x="0" y="461751"/>
                </a:lnTo>
                <a:lnTo>
                  <a:pt x="2116" y="417490"/>
                </a:lnTo>
                <a:lnTo>
                  <a:pt x="8464" y="373558"/>
                </a:lnTo>
                <a:lnTo>
                  <a:pt x="19045" y="330283"/>
                </a:lnTo>
                <a:lnTo>
                  <a:pt x="33858" y="287992"/>
                </a:lnTo>
                <a:lnTo>
                  <a:pt x="52903" y="247016"/>
                </a:lnTo>
                <a:lnTo>
                  <a:pt x="76180" y="207680"/>
                </a:lnTo>
                <a:lnTo>
                  <a:pt x="103690" y="170316"/>
                </a:lnTo>
                <a:lnTo>
                  <a:pt x="135432" y="135249"/>
                </a:lnTo>
                <a:lnTo>
                  <a:pt x="170550" y="103550"/>
                </a:lnTo>
                <a:lnTo>
                  <a:pt x="207968" y="76077"/>
                </a:lnTo>
                <a:lnTo>
                  <a:pt x="247358" y="52831"/>
                </a:lnTo>
                <a:lnTo>
                  <a:pt x="288392" y="33812"/>
                </a:lnTo>
                <a:lnTo>
                  <a:pt x="330740" y="19019"/>
                </a:lnTo>
                <a:lnTo>
                  <a:pt x="374073" y="8453"/>
                </a:lnTo>
                <a:lnTo>
                  <a:pt x="418064" y="2113"/>
                </a:lnTo>
                <a:lnTo>
                  <a:pt x="462383" y="0"/>
                </a:lnTo>
                <a:lnTo>
                  <a:pt x="506702" y="2113"/>
                </a:lnTo>
                <a:lnTo>
                  <a:pt x="550692" y="8453"/>
                </a:lnTo>
                <a:lnTo>
                  <a:pt x="594024" y="19019"/>
                </a:lnTo>
                <a:lnTo>
                  <a:pt x="636370" y="33812"/>
                </a:lnTo>
                <a:lnTo>
                  <a:pt x="677401" y="52831"/>
                </a:lnTo>
                <a:lnTo>
                  <a:pt x="716788" y="76077"/>
                </a:lnTo>
                <a:lnTo>
                  <a:pt x="754202" y="103550"/>
                </a:lnTo>
                <a:lnTo>
                  <a:pt x="789316" y="135249"/>
                </a:lnTo>
              </a:path>
            </a:pathLst>
          </a:custGeom>
          <a:solidFill>
            <a:schemeClr val="bg1"/>
          </a:solidFill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/>
          <p:cNvSpPr txBox="1"/>
          <p:nvPr/>
        </p:nvSpPr>
        <p:spPr>
          <a:xfrm>
            <a:off x="3812945" y="957691"/>
            <a:ext cx="400233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40" dirty="0">
                <a:cs typeface="Century"/>
              </a:rPr>
              <a:t>CAR</a:t>
            </a:r>
            <a:endParaRPr sz="1600" b="1" dirty="0">
              <a:cs typeface="Century"/>
            </a:endParaRPr>
          </a:p>
        </p:txBody>
      </p:sp>
      <p:sp>
        <p:nvSpPr>
          <p:cNvPr id="83" name="object 82"/>
          <p:cNvSpPr/>
          <p:nvPr/>
        </p:nvSpPr>
        <p:spPr>
          <a:xfrm>
            <a:off x="4564408" y="69608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49"/>
                </a:moveTo>
                <a:lnTo>
                  <a:pt x="821058" y="170316"/>
                </a:lnTo>
                <a:lnTo>
                  <a:pt x="848567" y="207680"/>
                </a:lnTo>
                <a:lnTo>
                  <a:pt x="871845" y="247016"/>
                </a:lnTo>
                <a:lnTo>
                  <a:pt x="890890" y="287992"/>
                </a:lnTo>
                <a:lnTo>
                  <a:pt x="905703" y="330283"/>
                </a:lnTo>
                <a:lnTo>
                  <a:pt x="916283" y="373558"/>
                </a:lnTo>
                <a:lnTo>
                  <a:pt x="922632" y="417490"/>
                </a:lnTo>
                <a:lnTo>
                  <a:pt x="924748" y="461751"/>
                </a:lnTo>
                <a:lnTo>
                  <a:pt x="922632" y="506011"/>
                </a:lnTo>
                <a:lnTo>
                  <a:pt x="916283" y="549943"/>
                </a:lnTo>
                <a:lnTo>
                  <a:pt x="905703" y="593219"/>
                </a:lnTo>
                <a:lnTo>
                  <a:pt x="890890" y="635509"/>
                </a:lnTo>
                <a:lnTo>
                  <a:pt x="871845" y="676486"/>
                </a:lnTo>
                <a:lnTo>
                  <a:pt x="848567" y="715821"/>
                </a:lnTo>
                <a:lnTo>
                  <a:pt x="821058" y="753186"/>
                </a:lnTo>
                <a:lnTo>
                  <a:pt x="789316" y="788252"/>
                </a:lnTo>
                <a:lnTo>
                  <a:pt x="754202" y="819951"/>
                </a:lnTo>
                <a:lnTo>
                  <a:pt x="716788" y="847424"/>
                </a:lnTo>
                <a:lnTo>
                  <a:pt x="677401" y="870670"/>
                </a:lnTo>
                <a:lnTo>
                  <a:pt x="636370" y="889689"/>
                </a:lnTo>
                <a:lnTo>
                  <a:pt x="594024" y="904482"/>
                </a:lnTo>
                <a:lnTo>
                  <a:pt x="550692" y="915049"/>
                </a:lnTo>
                <a:lnTo>
                  <a:pt x="506702" y="921389"/>
                </a:lnTo>
                <a:lnTo>
                  <a:pt x="462383" y="923502"/>
                </a:lnTo>
                <a:lnTo>
                  <a:pt x="418064" y="921389"/>
                </a:lnTo>
                <a:lnTo>
                  <a:pt x="374073" y="915049"/>
                </a:lnTo>
                <a:lnTo>
                  <a:pt x="330740" y="904482"/>
                </a:lnTo>
                <a:lnTo>
                  <a:pt x="288392" y="889689"/>
                </a:lnTo>
                <a:lnTo>
                  <a:pt x="247358" y="870670"/>
                </a:lnTo>
                <a:lnTo>
                  <a:pt x="207968" y="847424"/>
                </a:lnTo>
                <a:lnTo>
                  <a:pt x="170550" y="819951"/>
                </a:lnTo>
                <a:lnTo>
                  <a:pt x="135432" y="788252"/>
                </a:lnTo>
                <a:lnTo>
                  <a:pt x="103690" y="753186"/>
                </a:lnTo>
                <a:lnTo>
                  <a:pt x="76180" y="715821"/>
                </a:lnTo>
                <a:lnTo>
                  <a:pt x="52903" y="676486"/>
                </a:lnTo>
                <a:lnTo>
                  <a:pt x="33858" y="635509"/>
                </a:lnTo>
                <a:lnTo>
                  <a:pt x="19045" y="593219"/>
                </a:lnTo>
                <a:lnTo>
                  <a:pt x="8464" y="549943"/>
                </a:lnTo>
                <a:lnTo>
                  <a:pt x="2116" y="506011"/>
                </a:lnTo>
                <a:lnTo>
                  <a:pt x="0" y="461751"/>
                </a:lnTo>
                <a:lnTo>
                  <a:pt x="2116" y="417490"/>
                </a:lnTo>
                <a:lnTo>
                  <a:pt x="8464" y="373558"/>
                </a:lnTo>
                <a:lnTo>
                  <a:pt x="19045" y="330283"/>
                </a:lnTo>
                <a:lnTo>
                  <a:pt x="33858" y="287992"/>
                </a:lnTo>
                <a:lnTo>
                  <a:pt x="52903" y="247016"/>
                </a:lnTo>
                <a:lnTo>
                  <a:pt x="76180" y="207680"/>
                </a:lnTo>
                <a:lnTo>
                  <a:pt x="103690" y="170316"/>
                </a:lnTo>
                <a:lnTo>
                  <a:pt x="135432" y="135249"/>
                </a:lnTo>
                <a:lnTo>
                  <a:pt x="170550" y="103550"/>
                </a:lnTo>
                <a:lnTo>
                  <a:pt x="207968" y="76077"/>
                </a:lnTo>
                <a:lnTo>
                  <a:pt x="247358" y="52831"/>
                </a:lnTo>
                <a:lnTo>
                  <a:pt x="288392" y="33812"/>
                </a:lnTo>
                <a:lnTo>
                  <a:pt x="330740" y="19019"/>
                </a:lnTo>
                <a:lnTo>
                  <a:pt x="374073" y="8453"/>
                </a:lnTo>
                <a:lnTo>
                  <a:pt x="418064" y="2113"/>
                </a:lnTo>
                <a:lnTo>
                  <a:pt x="462383" y="0"/>
                </a:lnTo>
                <a:lnTo>
                  <a:pt x="506702" y="2113"/>
                </a:lnTo>
                <a:lnTo>
                  <a:pt x="550692" y="8453"/>
                </a:lnTo>
                <a:lnTo>
                  <a:pt x="594024" y="19019"/>
                </a:lnTo>
                <a:lnTo>
                  <a:pt x="636370" y="33812"/>
                </a:lnTo>
                <a:lnTo>
                  <a:pt x="677401" y="52831"/>
                </a:lnTo>
                <a:lnTo>
                  <a:pt x="716788" y="76077"/>
                </a:lnTo>
                <a:lnTo>
                  <a:pt x="754202" y="103550"/>
                </a:lnTo>
                <a:lnTo>
                  <a:pt x="789316" y="135249"/>
                </a:lnTo>
              </a:path>
            </a:pathLst>
          </a:custGeom>
          <a:solidFill>
            <a:schemeClr val="bg1"/>
          </a:solidFill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/>
          <p:cNvSpPr txBox="1"/>
          <p:nvPr/>
        </p:nvSpPr>
        <p:spPr>
          <a:xfrm>
            <a:off x="4595666" y="957691"/>
            <a:ext cx="738268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-20" dirty="0">
                <a:cs typeface="Century"/>
              </a:rPr>
              <a:t>PERSON</a:t>
            </a:r>
            <a:endParaRPr sz="1600" b="1" dirty="0">
              <a:cs typeface="Century"/>
            </a:endParaRPr>
          </a:p>
        </p:txBody>
      </p:sp>
      <p:sp>
        <p:nvSpPr>
          <p:cNvPr id="85" name="object 84"/>
          <p:cNvSpPr/>
          <p:nvPr/>
        </p:nvSpPr>
        <p:spPr>
          <a:xfrm>
            <a:off x="5509588" y="696087"/>
            <a:ext cx="788025" cy="845978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316" y="135249"/>
                </a:moveTo>
                <a:lnTo>
                  <a:pt x="821058" y="170316"/>
                </a:lnTo>
                <a:lnTo>
                  <a:pt x="848567" y="207680"/>
                </a:lnTo>
                <a:lnTo>
                  <a:pt x="871845" y="247016"/>
                </a:lnTo>
                <a:lnTo>
                  <a:pt x="890890" y="287992"/>
                </a:lnTo>
                <a:lnTo>
                  <a:pt x="905703" y="330283"/>
                </a:lnTo>
                <a:lnTo>
                  <a:pt x="916283" y="373558"/>
                </a:lnTo>
                <a:lnTo>
                  <a:pt x="922632" y="417490"/>
                </a:lnTo>
                <a:lnTo>
                  <a:pt x="924748" y="461751"/>
                </a:lnTo>
                <a:lnTo>
                  <a:pt x="922632" y="506011"/>
                </a:lnTo>
                <a:lnTo>
                  <a:pt x="916283" y="549943"/>
                </a:lnTo>
                <a:lnTo>
                  <a:pt x="905703" y="593219"/>
                </a:lnTo>
                <a:lnTo>
                  <a:pt x="890890" y="635509"/>
                </a:lnTo>
                <a:lnTo>
                  <a:pt x="871845" y="676486"/>
                </a:lnTo>
                <a:lnTo>
                  <a:pt x="848567" y="715821"/>
                </a:lnTo>
                <a:lnTo>
                  <a:pt x="821058" y="753186"/>
                </a:lnTo>
                <a:lnTo>
                  <a:pt x="789316" y="788252"/>
                </a:lnTo>
                <a:lnTo>
                  <a:pt x="754202" y="819951"/>
                </a:lnTo>
                <a:lnTo>
                  <a:pt x="716788" y="847424"/>
                </a:lnTo>
                <a:lnTo>
                  <a:pt x="677401" y="870670"/>
                </a:lnTo>
                <a:lnTo>
                  <a:pt x="636370" y="889689"/>
                </a:lnTo>
                <a:lnTo>
                  <a:pt x="594024" y="904482"/>
                </a:lnTo>
                <a:lnTo>
                  <a:pt x="550692" y="915049"/>
                </a:lnTo>
                <a:lnTo>
                  <a:pt x="506702" y="921389"/>
                </a:lnTo>
                <a:lnTo>
                  <a:pt x="462383" y="923502"/>
                </a:lnTo>
                <a:lnTo>
                  <a:pt x="418064" y="921389"/>
                </a:lnTo>
                <a:lnTo>
                  <a:pt x="374073" y="915049"/>
                </a:lnTo>
                <a:lnTo>
                  <a:pt x="330740" y="904482"/>
                </a:lnTo>
                <a:lnTo>
                  <a:pt x="288392" y="889689"/>
                </a:lnTo>
                <a:lnTo>
                  <a:pt x="247358" y="870670"/>
                </a:lnTo>
                <a:lnTo>
                  <a:pt x="207968" y="847424"/>
                </a:lnTo>
                <a:lnTo>
                  <a:pt x="170550" y="819951"/>
                </a:lnTo>
                <a:lnTo>
                  <a:pt x="135432" y="788252"/>
                </a:lnTo>
                <a:lnTo>
                  <a:pt x="103690" y="753186"/>
                </a:lnTo>
                <a:lnTo>
                  <a:pt x="76180" y="715821"/>
                </a:lnTo>
                <a:lnTo>
                  <a:pt x="52903" y="676486"/>
                </a:lnTo>
                <a:lnTo>
                  <a:pt x="33858" y="635509"/>
                </a:lnTo>
                <a:lnTo>
                  <a:pt x="19045" y="593219"/>
                </a:lnTo>
                <a:lnTo>
                  <a:pt x="8464" y="549943"/>
                </a:lnTo>
                <a:lnTo>
                  <a:pt x="2116" y="506011"/>
                </a:lnTo>
                <a:lnTo>
                  <a:pt x="0" y="461751"/>
                </a:lnTo>
                <a:lnTo>
                  <a:pt x="2116" y="417490"/>
                </a:lnTo>
                <a:lnTo>
                  <a:pt x="8464" y="373558"/>
                </a:lnTo>
                <a:lnTo>
                  <a:pt x="19045" y="330283"/>
                </a:lnTo>
                <a:lnTo>
                  <a:pt x="33858" y="287992"/>
                </a:lnTo>
                <a:lnTo>
                  <a:pt x="52903" y="247016"/>
                </a:lnTo>
                <a:lnTo>
                  <a:pt x="76180" y="207680"/>
                </a:lnTo>
                <a:lnTo>
                  <a:pt x="103690" y="170316"/>
                </a:lnTo>
                <a:lnTo>
                  <a:pt x="135432" y="135249"/>
                </a:lnTo>
                <a:lnTo>
                  <a:pt x="170550" y="103550"/>
                </a:lnTo>
                <a:lnTo>
                  <a:pt x="207968" y="76077"/>
                </a:lnTo>
                <a:lnTo>
                  <a:pt x="247358" y="52831"/>
                </a:lnTo>
                <a:lnTo>
                  <a:pt x="288392" y="33812"/>
                </a:lnTo>
                <a:lnTo>
                  <a:pt x="330740" y="19019"/>
                </a:lnTo>
                <a:lnTo>
                  <a:pt x="374073" y="8453"/>
                </a:lnTo>
                <a:lnTo>
                  <a:pt x="418064" y="2113"/>
                </a:lnTo>
                <a:lnTo>
                  <a:pt x="462383" y="0"/>
                </a:lnTo>
                <a:lnTo>
                  <a:pt x="506702" y="2113"/>
                </a:lnTo>
                <a:lnTo>
                  <a:pt x="550692" y="8453"/>
                </a:lnTo>
                <a:lnTo>
                  <a:pt x="594024" y="19019"/>
                </a:lnTo>
                <a:lnTo>
                  <a:pt x="636370" y="33812"/>
                </a:lnTo>
                <a:lnTo>
                  <a:pt x="677401" y="52831"/>
                </a:lnTo>
                <a:lnTo>
                  <a:pt x="716788" y="76077"/>
                </a:lnTo>
                <a:lnTo>
                  <a:pt x="754202" y="103550"/>
                </a:lnTo>
                <a:lnTo>
                  <a:pt x="789316" y="135249"/>
                </a:lnTo>
              </a:path>
            </a:pathLst>
          </a:custGeom>
          <a:solidFill>
            <a:schemeClr val="bg1"/>
          </a:solidFill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/>
          <p:cNvSpPr txBox="1"/>
          <p:nvPr/>
        </p:nvSpPr>
        <p:spPr>
          <a:xfrm>
            <a:off x="5543061" y="957691"/>
            <a:ext cx="733940" cy="2628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-10" dirty="0">
                <a:cs typeface="Century"/>
              </a:rPr>
              <a:t>ANIMAL</a:t>
            </a:r>
            <a:endParaRPr sz="1600" b="1" dirty="0">
              <a:cs typeface="Century"/>
            </a:endParaRPr>
          </a:p>
        </p:txBody>
      </p:sp>
      <p:sp>
        <p:nvSpPr>
          <p:cNvPr id="87" name="object 86"/>
          <p:cNvSpPr/>
          <p:nvPr/>
        </p:nvSpPr>
        <p:spPr>
          <a:xfrm>
            <a:off x="4355049" y="1466459"/>
            <a:ext cx="1023839" cy="677946"/>
          </a:xfrm>
          <a:custGeom>
            <a:avLst/>
            <a:gdLst/>
            <a:ahLst/>
            <a:cxnLst/>
            <a:rect l="l" t="t" r="r" b="b"/>
            <a:pathLst>
              <a:path w="1202054" h="740410">
                <a:moveTo>
                  <a:pt x="0" y="739927"/>
                </a:moveTo>
                <a:lnTo>
                  <a:pt x="1201475" y="0"/>
                </a:lnTo>
              </a:path>
            </a:pathLst>
          </a:custGeom>
          <a:ln w="25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/>
          <p:cNvSpPr/>
          <p:nvPr/>
        </p:nvSpPr>
        <p:spPr>
          <a:xfrm>
            <a:off x="5333931" y="1358330"/>
            <a:ext cx="201110" cy="1784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/>
          <p:cNvSpPr/>
          <p:nvPr/>
        </p:nvSpPr>
        <p:spPr>
          <a:xfrm>
            <a:off x="4266059" y="1633189"/>
            <a:ext cx="303961" cy="402349"/>
          </a:xfrm>
          <a:custGeom>
            <a:avLst/>
            <a:gdLst/>
            <a:ahLst/>
            <a:cxnLst/>
            <a:rect l="l" t="t" r="r" b="b"/>
            <a:pathLst>
              <a:path w="356870" h="439420">
                <a:moveTo>
                  <a:pt x="0" y="439222"/>
                </a:moveTo>
                <a:lnTo>
                  <a:pt x="356622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/>
          <p:cNvSpPr/>
          <p:nvPr/>
        </p:nvSpPr>
        <p:spPr>
          <a:xfrm>
            <a:off x="4509138" y="1478692"/>
            <a:ext cx="179360" cy="2094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/>
          <p:cNvSpPr/>
          <p:nvPr/>
        </p:nvSpPr>
        <p:spPr>
          <a:xfrm>
            <a:off x="3938052" y="1585388"/>
            <a:ext cx="150021" cy="3537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/>
          <p:cNvSpPr/>
          <p:nvPr/>
        </p:nvSpPr>
        <p:spPr>
          <a:xfrm>
            <a:off x="4401495" y="1633189"/>
            <a:ext cx="303961" cy="402349"/>
          </a:xfrm>
          <a:custGeom>
            <a:avLst/>
            <a:gdLst/>
            <a:ahLst/>
            <a:cxnLst/>
            <a:rect l="l" t="t" r="r" b="b"/>
            <a:pathLst>
              <a:path w="356870" h="439420">
                <a:moveTo>
                  <a:pt x="356597" y="439222"/>
                </a:moveTo>
                <a:lnTo>
                  <a:pt x="0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/>
          <p:cNvSpPr/>
          <p:nvPr/>
        </p:nvSpPr>
        <p:spPr>
          <a:xfrm>
            <a:off x="4282784" y="1478692"/>
            <a:ext cx="179360" cy="2094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/>
          <p:cNvSpPr/>
          <p:nvPr/>
        </p:nvSpPr>
        <p:spPr>
          <a:xfrm>
            <a:off x="4883231" y="1585388"/>
            <a:ext cx="150021" cy="3537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/>
          <p:cNvSpPr/>
          <p:nvPr/>
        </p:nvSpPr>
        <p:spPr>
          <a:xfrm>
            <a:off x="5211238" y="1633189"/>
            <a:ext cx="303961" cy="402349"/>
          </a:xfrm>
          <a:custGeom>
            <a:avLst/>
            <a:gdLst/>
            <a:ahLst/>
            <a:cxnLst/>
            <a:rect l="l" t="t" r="r" b="b"/>
            <a:pathLst>
              <a:path w="356870" h="439420">
                <a:moveTo>
                  <a:pt x="0" y="439222"/>
                </a:moveTo>
                <a:lnTo>
                  <a:pt x="356597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/>
          <p:cNvSpPr/>
          <p:nvPr/>
        </p:nvSpPr>
        <p:spPr>
          <a:xfrm>
            <a:off x="5454318" y="1478692"/>
            <a:ext cx="179360" cy="2094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/>
          <p:cNvSpPr/>
          <p:nvPr/>
        </p:nvSpPr>
        <p:spPr>
          <a:xfrm>
            <a:off x="5828411" y="1585388"/>
            <a:ext cx="150021" cy="3537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/>
          <p:cNvSpPr/>
          <p:nvPr/>
        </p:nvSpPr>
        <p:spPr>
          <a:xfrm>
            <a:off x="5346675" y="1633189"/>
            <a:ext cx="303961" cy="402349"/>
          </a:xfrm>
          <a:custGeom>
            <a:avLst/>
            <a:gdLst/>
            <a:ahLst/>
            <a:cxnLst/>
            <a:rect l="l" t="t" r="r" b="b"/>
            <a:pathLst>
              <a:path w="356870" h="439420">
                <a:moveTo>
                  <a:pt x="356597" y="439222"/>
                </a:moveTo>
                <a:lnTo>
                  <a:pt x="0" y="0"/>
                </a:lnTo>
              </a:path>
            </a:pathLst>
          </a:custGeom>
          <a:ln w="25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/>
          <p:cNvSpPr/>
          <p:nvPr/>
        </p:nvSpPr>
        <p:spPr>
          <a:xfrm>
            <a:off x="5227962" y="1478692"/>
            <a:ext cx="179360" cy="2094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/>
          <p:cNvSpPr/>
          <p:nvPr/>
        </p:nvSpPr>
        <p:spPr>
          <a:xfrm>
            <a:off x="4538067" y="1466459"/>
            <a:ext cx="1023839" cy="677946"/>
          </a:xfrm>
          <a:custGeom>
            <a:avLst/>
            <a:gdLst/>
            <a:ahLst/>
            <a:cxnLst/>
            <a:rect l="l" t="t" r="r" b="b"/>
            <a:pathLst>
              <a:path w="1202054" h="740410">
                <a:moveTo>
                  <a:pt x="1201475" y="739927"/>
                </a:moveTo>
                <a:lnTo>
                  <a:pt x="0" y="0"/>
                </a:lnTo>
              </a:path>
            </a:pathLst>
          </a:custGeom>
          <a:ln w="25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/>
          <p:cNvSpPr/>
          <p:nvPr/>
        </p:nvSpPr>
        <p:spPr>
          <a:xfrm>
            <a:off x="4381421" y="1358330"/>
            <a:ext cx="201110" cy="1784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/>
          <p:cNvSpPr txBox="1"/>
          <p:nvPr/>
        </p:nvSpPr>
        <p:spPr>
          <a:xfrm>
            <a:off x="6413302" y="867084"/>
            <a:ext cx="1475335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96240">
              <a:spcBef>
                <a:spcPts val="90"/>
              </a:spcBef>
            </a:pPr>
            <a:r>
              <a:rPr sz="1600" b="1" spc="-20" dirty="0">
                <a:cs typeface="Century"/>
              </a:rPr>
              <a:t>Output  </a:t>
            </a:r>
            <a:r>
              <a:rPr sz="1600" b="1" spc="25" dirty="0">
                <a:cs typeface="Century"/>
              </a:rPr>
              <a:t>(object</a:t>
            </a:r>
            <a:r>
              <a:rPr sz="1600" b="1" spc="30" dirty="0">
                <a:cs typeface="Century"/>
              </a:rPr>
              <a:t> </a:t>
            </a:r>
            <a:r>
              <a:rPr sz="1600" b="1" spc="-25" dirty="0">
                <a:cs typeface="Century"/>
              </a:rPr>
              <a:t>identity)</a:t>
            </a:r>
            <a:endParaRPr sz="1600" b="1" dirty="0"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19619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360947" y="136862"/>
            <a:ext cx="7628021" cy="6768590"/>
            <a:chOff x="3805237" y="2034557"/>
            <a:chExt cx="5320665" cy="7786394"/>
          </a:xfrm>
        </p:grpSpPr>
        <p:sp>
          <p:nvSpPr>
            <p:cNvPr id="55" name="object 4"/>
            <p:cNvSpPr/>
            <p:nvPr/>
          </p:nvSpPr>
          <p:spPr>
            <a:xfrm>
              <a:off x="3805237" y="2034557"/>
              <a:ext cx="5320665" cy="7682865"/>
            </a:xfrm>
            <a:custGeom>
              <a:avLst/>
              <a:gdLst/>
              <a:ahLst/>
              <a:cxnLst/>
              <a:rect l="l" t="t" r="r" b="b"/>
              <a:pathLst>
                <a:path w="5320665" h="7682865">
                  <a:moveTo>
                    <a:pt x="0" y="0"/>
                  </a:moveTo>
                  <a:lnTo>
                    <a:pt x="5320372" y="0"/>
                  </a:lnTo>
                  <a:lnTo>
                    <a:pt x="5320372" y="7682534"/>
                  </a:lnTo>
                  <a:lnTo>
                    <a:pt x="0" y="7682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"/>
            <p:cNvSpPr/>
            <p:nvPr/>
          </p:nvSpPr>
          <p:spPr>
            <a:xfrm>
              <a:off x="6353809" y="2071763"/>
              <a:ext cx="2734945" cy="7134225"/>
            </a:xfrm>
            <a:custGeom>
              <a:avLst/>
              <a:gdLst/>
              <a:ahLst/>
              <a:cxnLst/>
              <a:rect l="l" t="t" r="r" b="b"/>
              <a:pathLst>
                <a:path w="2734945" h="7134225">
                  <a:moveTo>
                    <a:pt x="0" y="0"/>
                  </a:moveTo>
                  <a:lnTo>
                    <a:pt x="2734589" y="0"/>
                  </a:lnTo>
                  <a:lnTo>
                    <a:pt x="2734589" y="7133779"/>
                  </a:lnTo>
                  <a:lnTo>
                    <a:pt x="0" y="7133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"/>
            <p:cNvSpPr/>
            <p:nvPr/>
          </p:nvSpPr>
          <p:spPr>
            <a:xfrm>
              <a:off x="6353808" y="2071765"/>
              <a:ext cx="2734945" cy="7134225"/>
            </a:xfrm>
            <a:custGeom>
              <a:avLst/>
              <a:gdLst/>
              <a:ahLst/>
              <a:cxnLst/>
              <a:rect l="l" t="t" r="r" b="b"/>
              <a:pathLst>
                <a:path w="2734945" h="7134225">
                  <a:moveTo>
                    <a:pt x="0" y="0"/>
                  </a:moveTo>
                  <a:lnTo>
                    <a:pt x="2734597" y="0"/>
                  </a:lnTo>
                  <a:lnTo>
                    <a:pt x="2734597" y="7133796"/>
                  </a:lnTo>
                  <a:lnTo>
                    <a:pt x="0" y="7133796"/>
                  </a:lnTo>
                  <a:lnTo>
                    <a:pt x="0" y="0"/>
                  </a:lnTo>
                  <a:close/>
                </a:path>
              </a:pathLst>
            </a:custGeom>
            <a:ln w="186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7"/>
            <p:cNvSpPr/>
            <p:nvPr/>
          </p:nvSpPr>
          <p:spPr>
            <a:xfrm>
              <a:off x="3805237" y="7819707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5">
                  <a:moveTo>
                    <a:pt x="0" y="0"/>
                  </a:moveTo>
                  <a:lnTo>
                    <a:pt x="1116164" y="0"/>
                  </a:lnTo>
                  <a:lnTo>
                    <a:pt x="1116164" y="892888"/>
                  </a:lnTo>
                  <a:lnTo>
                    <a:pt x="0" y="892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8"/>
            <p:cNvSpPr txBox="1"/>
            <p:nvPr/>
          </p:nvSpPr>
          <p:spPr>
            <a:xfrm>
              <a:off x="3805237" y="7819726"/>
              <a:ext cx="1116330" cy="893444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31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25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sz="1150" spc="-5" dirty="0">
                  <a:latin typeface="Georgia"/>
                  <a:cs typeface="Georgia"/>
                </a:rPr>
                <a:t>Input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60" name="object 9"/>
            <p:cNvSpPr/>
            <p:nvPr/>
          </p:nvSpPr>
          <p:spPr>
            <a:xfrm>
              <a:off x="3805237" y="6257163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5">
                  <a:moveTo>
                    <a:pt x="0" y="0"/>
                  </a:moveTo>
                  <a:lnTo>
                    <a:pt x="1116164" y="0"/>
                  </a:lnTo>
                  <a:lnTo>
                    <a:pt x="1116164" y="892886"/>
                  </a:lnTo>
                  <a:lnTo>
                    <a:pt x="0" y="892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0"/>
            <p:cNvSpPr txBox="1"/>
            <p:nvPr/>
          </p:nvSpPr>
          <p:spPr>
            <a:xfrm>
              <a:off x="3805237" y="6257174"/>
              <a:ext cx="1116330" cy="893444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113030" rIns="0" bIns="0" rtlCol="0">
              <a:spAutoFit/>
            </a:bodyPr>
            <a:lstStyle/>
            <a:p>
              <a:pPr marL="280670" marR="273050" indent="76200">
                <a:lnSpc>
                  <a:spcPct val="112500"/>
                </a:lnSpc>
                <a:spcBef>
                  <a:spcPts val="890"/>
                </a:spcBef>
              </a:pPr>
              <a:r>
                <a:rPr sz="1150" spc="-30" dirty="0">
                  <a:latin typeface="Georgia"/>
                  <a:cs typeface="Georgia"/>
                </a:rPr>
                <a:t>Hand-  </a:t>
              </a:r>
              <a:r>
                <a:rPr sz="1150" spc="-20" dirty="0">
                  <a:latin typeface="Georgia"/>
                  <a:cs typeface="Georgia"/>
                </a:rPr>
                <a:t>designed  </a:t>
              </a:r>
              <a:r>
                <a:rPr sz="1150" spc="-15" dirty="0">
                  <a:latin typeface="Georgia"/>
                  <a:cs typeface="Georgia"/>
                </a:rPr>
                <a:t>program</a:t>
              </a:r>
              <a:endParaRPr sz="1150" dirty="0">
                <a:latin typeface="Georgia"/>
                <a:cs typeface="Georgia"/>
              </a:endParaRPr>
            </a:p>
          </p:txBody>
        </p:sp>
        <p:sp>
          <p:nvSpPr>
            <p:cNvPr id="62" name="object 11"/>
            <p:cNvSpPr/>
            <p:nvPr/>
          </p:nvSpPr>
          <p:spPr>
            <a:xfrm>
              <a:off x="3805237" y="4917833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5">
                  <a:moveTo>
                    <a:pt x="0" y="0"/>
                  </a:moveTo>
                  <a:lnTo>
                    <a:pt x="1116164" y="0"/>
                  </a:lnTo>
                  <a:lnTo>
                    <a:pt x="1116164" y="892886"/>
                  </a:lnTo>
                  <a:lnTo>
                    <a:pt x="0" y="892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2"/>
            <p:cNvSpPr txBox="1"/>
            <p:nvPr/>
          </p:nvSpPr>
          <p:spPr>
            <a:xfrm>
              <a:off x="3805237" y="4917843"/>
              <a:ext cx="1116330" cy="893444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31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250">
                <a:latin typeface="Times New Roman"/>
                <a:cs typeface="Times New Roman"/>
              </a:endParaRPr>
            </a:p>
            <a:p>
              <a:pPr marL="318135">
                <a:lnSpc>
                  <a:spcPct val="100000"/>
                </a:lnSpc>
              </a:pPr>
              <a:r>
                <a:rPr sz="1150" spc="15" dirty="0">
                  <a:latin typeface="Georgia"/>
                  <a:cs typeface="Georgia"/>
                </a:rPr>
                <a:t>Output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64" name="object 13"/>
            <p:cNvSpPr/>
            <p:nvPr/>
          </p:nvSpPr>
          <p:spPr>
            <a:xfrm>
              <a:off x="7823416" y="7819707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5">
                  <a:moveTo>
                    <a:pt x="0" y="0"/>
                  </a:moveTo>
                  <a:lnTo>
                    <a:pt x="1116164" y="0"/>
                  </a:lnTo>
                  <a:lnTo>
                    <a:pt x="1116164" y="892888"/>
                  </a:lnTo>
                  <a:lnTo>
                    <a:pt x="0" y="892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4"/>
            <p:cNvSpPr txBox="1"/>
            <p:nvPr/>
          </p:nvSpPr>
          <p:spPr>
            <a:xfrm>
              <a:off x="7823421" y="7819726"/>
              <a:ext cx="1116330" cy="893444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31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25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sz="1150" spc="-5" dirty="0">
                  <a:latin typeface="Georgia"/>
                  <a:cs typeface="Georgia"/>
                </a:rPr>
                <a:t>Input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66" name="object 15"/>
            <p:cNvSpPr/>
            <p:nvPr/>
          </p:nvSpPr>
          <p:spPr>
            <a:xfrm>
              <a:off x="5144630" y="6257163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5">
                  <a:moveTo>
                    <a:pt x="0" y="0"/>
                  </a:moveTo>
                  <a:lnTo>
                    <a:pt x="1116164" y="0"/>
                  </a:lnTo>
                  <a:lnTo>
                    <a:pt x="1116164" y="892886"/>
                  </a:lnTo>
                  <a:lnTo>
                    <a:pt x="0" y="892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6"/>
            <p:cNvSpPr txBox="1"/>
            <p:nvPr/>
          </p:nvSpPr>
          <p:spPr>
            <a:xfrm>
              <a:off x="5144632" y="6257174"/>
              <a:ext cx="1116330" cy="971520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113030" rIns="0" bIns="0" rtlCol="0">
              <a:spAutoFit/>
            </a:bodyPr>
            <a:lstStyle/>
            <a:p>
              <a:pPr marL="280670" marR="273050" algn="ctr">
                <a:lnSpc>
                  <a:spcPct val="112500"/>
                </a:lnSpc>
                <a:spcBef>
                  <a:spcPts val="890"/>
                </a:spcBef>
              </a:pPr>
              <a:r>
                <a:rPr sz="1400" spc="-30" dirty="0">
                  <a:latin typeface="Georgia"/>
                  <a:cs typeface="Georgia"/>
                </a:rPr>
                <a:t>Hand- </a:t>
              </a:r>
              <a:r>
                <a:rPr sz="1400" spc="-20" dirty="0" smtClean="0">
                  <a:latin typeface="Georgia"/>
                  <a:cs typeface="Georgia"/>
                </a:rPr>
                <a:t>designed  </a:t>
              </a:r>
              <a:r>
                <a:rPr sz="1400" spc="-15" dirty="0">
                  <a:latin typeface="Georgia"/>
                  <a:cs typeface="Georgia"/>
                </a:rPr>
                <a:t>features</a:t>
              </a:r>
              <a:endParaRPr sz="1400" dirty="0">
                <a:latin typeface="Georgia"/>
                <a:cs typeface="Georgia"/>
              </a:endParaRPr>
            </a:p>
          </p:txBody>
        </p:sp>
        <p:sp>
          <p:nvSpPr>
            <p:cNvPr id="68" name="object 17"/>
            <p:cNvSpPr txBox="1"/>
            <p:nvPr/>
          </p:nvSpPr>
          <p:spPr>
            <a:xfrm>
              <a:off x="5144632" y="4917843"/>
              <a:ext cx="1116330" cy="893444"/>
            </a:xfrm>
            <a:prstGeom prst="rect">
              <a:avLst/>
            </a:prstGeom>
            <a:solidFill>
              <a:srgbClr val="BDBDBD"/>
            </a:solidFill>
            <a:ln w="18602">
              <a:solidFill>
                <a:srgbClr val="000000"/>
              </a:solidFill>
            </a:ln>
          </p:spPr>
          <p:txBody>
            <a:bodyPr vert="horz" wrap="square" lIns="0" tIns="698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1400">
                <a:latin typeface="Times New Roman"/>
                <a:cs typeface="Times New Roman"/>
              </a:endParaRPr>
            </a:p>
            <a:p>
              <a:pPr marL="302895" marR="86995" indent="-208279">
                <a:lnSpc>
                  <a:spcPct val="112500"/>
                </a:lnSpc>
              </a:pPr>
              <a:r>
                <a:rPr sz="1150" spc="-10" dirty="0">
                  <a:latin typeface="Georgia"/>
                  <a:cs typeface="Georgia"/>
                </a:rPr>
                <a:t>Mapping </a:t>
              </a:r>
              <a:r>
                <a:rPr sz="1150" spc="-30" dirty="0">
                  <a:latin typeface="Georgia"/>
                  <a:cs typeface="Georgia"/>
                </a:rPr>
                <a:t>from  </a:t>
              </a:r>
              <a:r>
                <a:rPr sz="1150" spc="-15" dirty="0">
                  <a:latin typeface="Georgia"/>
                  <a:cs typeface="Georgia"/>
                </a:rPr>
                <a:t>features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69" name="object 18"/>
            <p:cNvSpPr/>
            <p:nvPr/>
          </p:nvSpPr>
          <p:spPr>
            <a:xfrm>
              <a:off x="5144630" y="3578504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5">
                  <a:moveTo>
                    <a:pt x="0" y="0"/>
                  </a:moveTo>
                  <a:lnTo>
                    <a:pt x="1116164" y="0"/>
                  </a:lnTo>
                  <a:lnTo>
                    <a:pt x="1116164" y="892886"/>
                  </a:lnTo>
                  <a:lnTo>
                    <a:pt x="0" y="892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9"/>
            <p:cNvSpPr txBox="1"/>
            <p:nvPr/>
          </p:nvSpPr>
          <p:spPr>
            <a:xfrm>
              <a:off x="5144632" y="3578512"/>
              <a:ext cx="1116330" cy="893444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31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250" dirty="0">
                <a:latin typeface="Times New Roman"/>
                <a:cs typeface="Times New Roman"/>
              </a:endParaRPr>
            </a:p>
            <a:p>
              <a:pPr marL="318135">
                <a:lnSpc>
                  <a:spcPct val="100000"/>
                </a:lnSpc>
              </a:pPr>
              <a:r>
                <a:rPr sz="1150" spc="15" dirty="0">
                  <a:latin typeface="Georgia"/>
                  <a:cs typeface="Georgia"/>
                </a:rPr>
                <a:t>Output</a:t>
              </a:r>
              <a:endParaRPr sz="1150" dirty="0">
                <a:latin typeface="Georgia"/>
                <a:cs typeface="Georgia"/>
              </a:endParaRPr>
            </a:p>
          </p:txBody>
        </p:sp>
        <p:sp>
          <p:nvSpPr>
            <p:cNvPr id="71" name="object 20"/>
            <p:cNvSpPr/>
            <p:nvPr/>
          </p:nvSpPr>
          <p:spPr>
            <a:xfrm>
              <a:off x="6484023" y="7819707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5">
                  <a:moveTo>
                    <a:pt x="0" y="0"/>
                  </a:moveTo>
                  <a:lnTo>
                    <a:pt x="1116164" y="0"/>
                  </a:lnTo>
                  <a:lnTo>
                    <a:pt x="1116164" y="892888"/>
                  </a:lnTo>
                  <a:lnTo>
                    <a:pt x="0" y="892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1"/>
            <p:cNvSpPr txBox="1"/>
            <p:nvPr/>
          </p:nvSpPr>
          <p:spPr>
            <a:xfrm>
              <a:off x="6484027" y="7819726"/>
              <a:ext cx="1116330" cy="893444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31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25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sz="1150" spc="-5" dirty="0">
                  <a:latin typeface="Georgia"/>
                  <a:cs typeface="Georgia"/>
                </a:rPr>
                <a:t>Input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73" name="object 22"/>
            <p:cNvSpPr txBox="1"/>
            <p:nvPr/>
          </p:nvSpPr>
          <p:spPr>
            <a:xfrm>
              <a:off x="6484027" y="6257174"/>
              <a:ext cx="1116330" cy="893444"/>
            </a:xfrm>
            <a:prstGeom prst="rect">
              <a:avLst/>
            </a:prstGeom>
            <a:solidFill>
              <a:srgbClr val="BDBDBD"/>
            </a:solidFill>
            <a:ln w="18602">
              <a:solidFill>
                <a:srgbClr val="000000"/>
              </a:solidFill>
            </a:ln>
          </p:spPr>
          <p:txBody>
            <a:bodyPr vert="horz" wrap="square" lIns="0" tIns="31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250">
                <a:latin typeface="Times New Roman"/>
                <a:cs typeface="Times New Roman"/>
              </a:endParaRPr>
            </a:p>
            <a:p>
              <a:pPr marL="283845">
                <a:lnSpc>
                  <a:spcPct val="100000"/>
                </a:lnSpc>
              </a:pPr>
              <a:r>
                <a:rPr sz="1150" spc="-15" dirty="0">
                  <a:latin typeface="Georgia"/>
                  <a:cs typeface="Georgia"/>
                </a:rPr>
                <a:t>Features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74" name="object 23"/>
            <p:cNvSpPr txBox="1"/>
            <p:nvPr/>
          </p:nvSpPr>
          <p:spPr>
            <a:xfrm>
              <a:off x="6484027" y="4917843"/>
              <a:ext cx="1116330" cy="893444"/>
            </a:xfrm>
            <a:prstGeom prst="rect">
              <a:avLst/>
            </a:prstGeom>
            <a:solidFill>
              <a:srgbClr val="BDBDBD"/>
            </a:solidFill>
            <a:ln w="18602">
              <a:solidFill>
                <a:srgbClr val="000000"/>
              </a:solidFill>
            </a:ln>
          </p:spPr>
          <p:txBody>
            <a:bodyPr vert="horz" wrap="square" lIns="0" tIns="698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1400">
                <a:latin typeface="Times New Roman"/>
                <a:cs typeface="Times New Roman"/>
              </a:endParaRPr>
            </a:p>
            <a:p>
              <a:pPr marL="302895" marR="86995" indent="-208279">
                <a:lnSpc>
                  <a:spcPct val="112500"/>
                </a:lnSpc>
              </a:pPr>
              <a:r>
                <a:rPr sz="1150" spc="-10" dirty="0">
                  <a:latin typeface="Georgia"/>
                  <a:cs typeface="Georgia"/>
                </a:rPr>
                <a:t>Mapping </a:t>
              </a:r>
              <a:r>
                <a:rPr sz="1150" spc="-30" dirty="0">
                  <a:latin typeface="Georgia"/>
                  <a:cs typeface="Georgia"/>
                </a:rPr>
                <a:t>from  </a:t>
              </a:r>
              <a:r>
                <a:rPr sz="1150" spc="-15" dirty="0">
                  <a:latin typeface="Georgia"/>
                  <a:cs typeface="Georgia"/>
                </a:rPr>
                <a:t>features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75" name="object 24"/>
            <p:cNvSpPr/>
            <p:nvPr/>
          </p:nvSpPr>
          <p:spPr>
            <a:xfrm>
              <a:off x="6484023" y="3578504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5">
                  <a:moveTo>
                    <a:pt x="0" y="0"/>
                  </a:moveTo>
                  <a:lnTo>
                    <a:pt x="1116164" y="0"/>
                  </a:lnTo>
                  <a:lnTo>
                    <a:pt x="1116164" y="892886"/>
                  </a:lnTo>
                  <a:lnTo>
                    <a:pt x="0" y="892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5"/>
            <p:cNvSpPr txBox="1"/>
            <p:nvPr/>
          </p:nvSpPr>
          <p:spPr>
            <a:xfrm>
              <a:off x="6484027" y="3578512"/>
              <a:ext cx="1116330" cy="893444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31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250">
                <a:latin typeface="Times New Roman"/>
                <a:cs typeface="Times New Roman"/>
              </a:endParaRPr>
            </a:p>
            <a:p>
              <a:pPr marL="318135">
                <a:lnSpc>
                  <a:spcPct val="100000"/>
                </a:lnSpc>
              </a:pPr>
              <a:r>
                <a:rPr sz="1150" spc="15" dirty="0">
                  <a:latin typeface="Georgia"/>
                  <a:cs typeface="Georgia"/>
                </a:rPr>
                <a:t>Output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77" name="object 26"/>
            <p:cNvSpPr/>
            <p:nvPr/>
          </p:nvSpPr>
          <p:spPr>
            <a:xfrm>
              <a:off x="5144630" y="7819707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5">
                  <a:moveTo>
                    <a:pt x="0" y="0"/>
                  </a:moveTo>
                  <a:lnTo>
                    <a:pt x="1116164" y="0"/>
                  </a:lnTo>
                  <a:lnTo>
                    <a:pt x="1116164" y="892888"/>
                  </a:lnTo>
                  <a:lnTo>
                    <a:pt x="0" y="892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7"/>
            <p:cNvSpPr txBox="1"/>
            <p:nvPr/>
          </p:nvSpPr>
          <p:spPr>
            <a:xfrm>
              <a:off x="5144632" y="7819726"/>
              <a:ext cx="1116330" cy="893444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31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250">
                <a:latin typeface="Times New Roman"/>
                <a:cs typeface="Times New Roman"/>
              </a:endParaRPr>
            </a:p>
            <a:p>
              <a:pPr algn="ctr">
                <a:lnSpc>
                  <a:spcPct val="100000"/>
                </a:lnSpc>
              </a:pPr>
              <a:r>
                <a:rPr sz="1150" spc="-5" dirty="0">
                  <a:latin typeface="Georgia"/>
                  <a:cs typeface="Georgia"/>
                </a:rPr>
                <a:t>Input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79" name="object 28"/>
            <p:cNvSpPr txBox="1"/>
            <p:nvPr/>
          </p:nvSpPr>
          <p:spPr>
            <a:xfrm>
              <a:off x="7823421" y="6257174"/>
              <a:ext cx="1116330" cy="893444"/>
            </a:xfrm>
            <a:prstGeom prst="rect">
              <a:avLst/>
            </a:prstGeom>
            <a:solidFill>
              <a:srgbClr val="BDBDBD"/>
            </a:solidFill>
            <a:ln w="18602">
              <a:solidFill>
                <a:srgbClr val="000000"/>
              </a:solidFill>
            </a:ln>
          </p:spPr>
          <p:txBody>
            <a:bodyPr vert="horz" wrap="square" lIns="0" tIns="698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1400">
                <a:latin typeface="Times New Roman"/>
                <a:cs typeface="Times New Roman"/>
              </a:endParaRPr>
            </a:p>
            <a:p>
              <a:pPr marL="302895" marR="295275" indent="35560">
                <a:lnSpc>
                  <a:spcPct val="112500"/>
                </a:lnSpc>
              </a:pPr>
              <a:r>
                <a:rPr sz="1150" spc="-20" dirty="0">
                  <a:latin typeface="Georgia"/>
                  <a:cs typeface="Georgia"/>
                </a:rPr>
                <a:t>Simple  </a:t>
              </a:r>
              <a:r>
                <a:rPr sz="1150" spc="-15" dirty="0">
                  <a:latin typeface="Georgia"/>
                  <a:cs typeface="Georgia"/>
                </a:rPr>
                <a:t>features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80" name="object 29"/>
            <p:cNvSpPr txBox="1"/>
            <p:nvPr/>
          </p:nvSpPr>
          <p:spPr>
            <a:xfrm>
              <a:off x="7823421" y="3578512"/>
              <a:ext cx="1116330" cy="893444"/>
            </a:xfrm>
            <a:prstGeom prst="rect">
              <a:avLst/>
            </a:prstGeom>
            <a:solidFill>
              <a:srgbClr val="BDBDBD"/>
            </a:solidFill>
            <a:ln w="18602">
              <a:solidFill>
                <a:srgbClr val="000000"/>
              </a:solidFill>
            </a:ln>
          </p:spPr>
          <p:txBody>
            <a:bodyPr vert="horz" wrap="square" lIns="0" tIns="698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1400">
                <a:latin typeface="Times New Roman"/>
                <a:cs typeface="Times New Roman"/>
              </a:endParaRPr>
            </a:p>
            <a:p>
              <a:pPr marL="302895" marR="86995" indent="-208279">
                <a:lnSpc>
                  <a:spcPct val="112500"/>
                </a:lnSpc>
              </a:pPr>
              <a:r>
                <a:rPr sz="1150" spc="-10" dirty="0">
                  <a:latin typeface="Georgia"/>
                  <a:cs typeface="Georgia"/>
                </a:rPr>
                <a:t>Mapping </a:t>
              </a:r>
              <a:r>
                <a:rPr sz="1150" spc="-30" dirty="0">
                  <a:latin typeface="Georgia"/>
                  <a:cs typeface="Georgia"/>
                </a:rPr>
                <a:t>from  </a:t>
              </a:r>
              <a:r>
                <a:rPr sz="1150" spc="-15" dirty="0">
                  <a:latin typeface="Georgia"/>
                  <a:cs typeface="Georgia"/>
                </a:rPr>
                <a:t>features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81" name="object 30"/>
            <p:cNvSpPr/>
            <p:nvPr/>
          </p:nvSpPr>
          <p:spPr>
            <a:xfrm>
              <a:off x="7823416" y="2239175"/>
              <a:ext cx="1116330" cy="893444"/>
            </a:xfrm>
            <a:custGeom>
              <a:avLst/>
              <a:gdLst/>
              <a:ahLst/>
              <a:cxnLst/>
              <a:rect l="l" t="t" r="r" b="b"/>
              <a:pathLst>
                <a:path w="1116329" h="893444">
                  <a:moveTo>
                    <a:pt x="0" y="0"/>
                  </a:moveTo>
                  <a:lnTo>
                    <a:pt x="1116164" y="0"/>
                  </a:lnTo>
                  <a:lnTo>
                    <a:pt x="1116164" y="892886"/>
                  </a:lnTo>
                  <a:lnTo>
                    <a:pt x="0" y="892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1"/>
            <p:cNvSpPr txBox="1"/>
            <p:nvPr/>
          </p:nvSpPr>
          <p:spPr>
            <a:xfrm>
              <a:off x="7823421" y="2239181"/>
              <a:ext cx="1116330" cy="893444"/>
            </a:xfrm>
            <a:prstGeom prst="rect">
              <a:avLst/>
            </a:prstGeom>
            <a:ln w="18602">
              <a:solidFill>
                <a:srgbClr val="000000"/>
              </a:solidFill>
            </a:ln>
          </p:spPr>
          <p:txBody>
            <a:bodyPr vert="horz" wrap="square" lIns="0" tIns="31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2250" dirty="0">
                <a:latin typeface="Times New Roman"/>
                <a:cs typeface="Times New Roman"/>
              </a:endParaRPr>
            </a:p>
            <a:p>
              <a:pPr marL="318135">
                <a:lnSpc>
                  <a:spcPct val="100000"/>
                </a:lnSpc>
              </a:pPr>
              <a:r>
                <a:rPr sz="1150" spc="15" dirty="0">
                  <a:latin typeface="Georgia"/>
                  <a:cs typeface="Georgia"/>
                </a:rPr>
                <a:t>Output</a:t>
              </a:r>
              <a:endParaRPr sz="1150" dirty="0">
                <a:latin typeface="Georgia"/>
                <a:cs typeface="Georgia"/>
              </a:endParaRPr>
            </a:p>
          </p:txBody>
        </p:sp>
        <p:sp>
          <p:nvSpPr>
            <p:cNvPr id="83" name="object 32"/>
            <p:cNvSpPr txBox="1"/>
            <p:nvPr/>
          </p:nvSpPr>
          <p:spPr>
            <a:xfrm>
              <a:off x="7823421" y="4917843"/>
              <a:ext cx="1116330" cy="893444"/>
            </a:xfrm>
            <a:prstGeom prst="rect">
              <a:avLst/>
            </a:prstGeom>
            <a:solidFill>
              <a:srgbClr val="BDBDBD"/>
            </a:solidFill>
            <a:ln w="18602">
              <a:solidFill>
                <a:srgbClr val="000000"/>
              </a:solidFill>
            </a:ln>
          </p:spPr>
          <p:txBody>
            <a:bodyPr vert="horz" wrap="square" lIns="0" tIns="13970" rIns="0" bIns="0" rtlCol="0">
              <a:spAutoFit/>
            </a:bodyPr>
            <a:lstStyle/>
            <a:p>
              <a:pPr marL="102870" marR="95250" algn="ctr">
                <a:lnSpc>
                  <a:spcPct val="112500"/>
                </a:lnSpc>
                <a:spcBef>
                  <a:spcPts val="110"/>
                </a:spcBef>
              </a:pPr>
              <a:r>
                <a:rPr sz="1150" dirty="0">
                  <a:latin typeface="Georgia"/>
                  <a:cs typeface="Georgia"/>
                </a:rPr>
                <a:t>Additional  </a:t>
              </a:r>
              <a:r>
                <a:rPr sz="1150" spc="-20" dirty="0">
                  <a:latin typeface="Georgia"/>
                  <a:cs typeface="Georgia"/>
                </a:rPr>
                <a:t>layers </a:t>
              </a:r>
              <a:r>
                <a:rPr sz="1150" spc="-30" dirty="0">
                  <a:latin typeface="Georgia"/>
                  <a:cs typeface="Georgia"/>
                </a:rPr>
                <a:t>of more  </a:t>
              </a:r>
              <a:r>
                <a:rPr sz="1150" spc="5" dirty="0">
                  <a:latin typeface="Georgia"/>
                  <a:cs typeface="Georgia"/>
                </a:rPr>
                <a:t>abstract  </a:t>
              </a:r>
              <a:r>
                <a:rPr sz="1150" spc="-15" dirty="0">
                  <a:latin typeface="Georgia"/>
                  <a:cs typeface="Georgia"/>
                </a:rPr>
                <a:t>features</a:t>
              </a:r>
              <a:endParaRPr sz="1150">
                <a:latin typeface="Georgia"/>
                <a:cs typeface="Georgia"/>
              </a:endParaRPr>
            </a:p>
          </p:txBody>
        </p:sp>
        <p:sp>
          <p:nvSpPr>
            <p:cNvPr id="84" name="object 33"/>
            <p:cNvSpPr/>
            <p:nvPr/>
          </p:nvSpPr>
          <p:spPr>
            <a:xfrm>
              <a:off x="4363318" y="7343519"/>
              <a:ext cx="0" cy="467359"/>
            </a:xfrm>
            <a:custGeom>
              <a:avLst/>
              <a:gdLst/>
              <a:ahLst/>
              <a:cxnLst/>
              <a:rect l="l" t="t" r="r" b="b"/>
              <a:pathLst>
                <a:path h="467359">
                  <a:moveTo>
                    <a:pt x="0" y="466905"/>
                  </a:moveTo>
                  <a:lnTo>
                    <a:pt x="0" y="0"/>
                  </a:lnTo>
                </a:path>
              </a:pathLst>
            </a:custGeom>
            <a:ln w="186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4"/>
            <p:cNvSpPr/>
            <p:nvPr/>
          </p:nvSpPr>
          <p:spPr>
            <a:xfrm>
              <a:off x="4298209" y="7185404"/>
              <a:ext cx="130218" cy="167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5"/>
            <p:cNvSpPr/>
            <p:nvPr/>
          </p:nvSpPr>
          <p:spPr>
            <a:xfrm>
              <a:off x="5702713" y="7343519"/>
              <a:ext cx="0" cy="467359"/>
            </a:xfrm>
            <a:custGeom>
              <a:avLst/>
              <a:gdLst/>
              <a:ahLst/>
              <a:cxnLst/>
              <a:rect l="l" t="t" r="r" b="b"/>
              <a:pathLst>
                <a:path h="467359">
                  <a:moveTo>
                    <a:pt x="0" y="466905"/>
                  </a:moveTo>
                  <a:lnTo>
                    <a:pt x="0" y="0"/>
                  </a:lnTo>
                </a:path>
              </a:pathLst>
            </a:custGeom>
            <a:ln w="186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6"/>
            <p:cNvSpPr/>
            <p:nvPr/>
          </p:nvSpPr>
          <p:spPr>
            <a:xfrm>
              <a:off x="5637604" y="7185404"/>
              <a:ext cx="130218" cy="167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7"/>
            <p:cNvSpPr/>
            <p:nvPr/>
          </p:nvSpPr>
          <p:spPr>
            <a:xfrm>
              <a:off x="7042108" y="7343519"/>
              <a:ext cx="0" cy="467359"/>
            </a:xfrm>
            <a:custGeom>
              <a:avLst/>
              <a:gdLst/>
              <a:ahLst/>
              <a:cxnLst/>
              <a:rect l="l" t="t" r="r" b="b"/>
              <a:pathLst>
                <a:path h="467359">
                  <a:moveTo>
                    <a:pt x="0" y="466905"/>
                  </a:moveTo>
                  <a:lnTo>
                    <a:pt x="0" y="0"/>
                  </a:lnTo>
                </a:path>
              </a:pathLst>
            </a:custGeom>
            <a:ln w="186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8"/>
            <p:cNvSpPr/>
            <p:nvPr/>
          </p:nvSpPr>
          <p:spPr>
            <a:xfrm>
              <a:off x="6976998" y="7185404"/>
              <a:ext cx="130218" cy="167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9"/>
            <p:cNvSpPr/>
            <p:nvPr/>
          </p:nvSpPr>
          <p:spPr>
            <a:xfrm>
              <a:off x="8381503" y="7343519"/>
              <a:ext cx="0" cy="467359"/>
            </a:xfrm>
            <a:custGeom>
              <a:avLst/>
              <a:gdLst/>
              <a:ahLst/>
              <a:cxnLst/>
              <a:rect l="l" t="t" r="r" b="b"/>
              <a:pathLst>
                <a:path h="467359">
                  <a:moveTo>
                    <a:pt x="0" y="466905"/>
                  </a:moveTo>
                  <a:lnTo>
                    <a:pt x="0" y="0"/>
                  </a:lnTo>
                </a:path>
              </a:pathLst>
            </a:custGeom>
            <a:ln w="186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0"/>
            <p:cNvSpPr/>
            <p:nvPr/>
          </p:nvSpPr>
          <p:spPr>
            <a:xfrm>
              <a:off x="8316393" y="7185404"/>
              <a:ext cx="130218" cy="167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41"/>
            <p:cNvSpPr/>
            <p:nvPr/>
          </p:nvSpPr>
          <p:spPr>
            <a:xfrm>
              <a:off x="4298209" y="5846073"/>
              <a:ext cx="130218" cy="4017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2"/>
            <p:cNvSpPr/>
            <p:nvPr/>
          </p:nvSpPr>
          <p:spPr>
            <a:xfrm>
              <a:off x="5637604" y="5846073"/>
              <a:ext cx="130218" cy="4017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3"/>
            <p:cNvSpPr/>
            <p:nvPr/>
          </p:nvSpPr>
          <p:spPr>
            <a:xfrm>
              <a:off x="6976998" y="5846073"/>
              <a:ext cx="130218" cy="4017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4"/>
            <p:cNvSpPr/>
            <p:nvPr/>
          </p:nvSpPr>
          <p:spPr>
            <a:xfrm>
              <a:off x="8316393" y="5846073"/>
              <a:ext cx="130218" cy="401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45"/>
            <p:cNvSpPr/>
            <p:nvPr/>
          </p:nvSpPr>
          <p:spPr>
            <a:xfrm>
              <a:off x="5637604" y="4506742"/>
              <a:ext cx="130218" cy="4017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46"/>
            <p:cNvSpPr/>
            <p:nvPr/>
          </p:nvSpPr>
          <p:spPr>
            <a:xfrm>
              <a:off x="6976998" y="4506742"/>
              <a:ext cx="130218" cy="4017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47"/>
            <p:cNvSpPr/>
            <p:nvPr/>
          </p:nvSpPr>
          <p:spPr>
            <a:xfrm>
              <a:off x="8316393" y="4506742"/>
              <a:ext cx="130218" cy="401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8"/>
            <p:cNvSpPr/>
            <p:nvPr/>
          </p:nvSpPr>
          <p:spPr>
            <a:xfrm>
              <a:off x="8316393" y="3167412"/>
              <a:ext cx="130218" cy="401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9"/>
            <p:cNvSpPr txBox="1"/>
            <p:nvPr/>
          </p:nvSpPr>
          <p:spPr>
            <a:xfrm>
              <a:off x="4058857" y="8964025"/>
              <a:ext cx="739140" cy="55196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18110" marR="5080" indent="-106045" algn="ctr">
                <a:lnSpc>
                  <a:spcPct val="112500"/>
                </a:lnSpc>
                <a:spcBef>
                  <a:spcPts val="95"/>
                </a:spcBef>
              </a:pPr>
              <a:r>
                <a:rPr sz="1400" spc="-10" dirty="0">
                  <a:latin typeface="Georgia"/>
                  <a:cs typeface="Georgia"/>
                </a:rPr>
                <a:t>Rule-based  systems</a:t>
              </a:r>
              <a:endParaRPr sz="1400" dirty="0">
                <a:latin typeface="Georgia"/>
                <a:cs typeface="Georgia"/>
              </a:endParaRPr>
            </a:p>
          </p:txBody>
        </p:sp>
        <p:sp>
          <p:nvSpPr>
            <p:cNvPr id="101" name="object 50"/>
            <p:cNvSpPr txBox="1"/>
            <p:nvPr/>
          </p:nvSpPr>
          <p:spPr>
            <a:xfrm>
              <a:off x="5144632" y="8887773"/>
              <a:ext cx="1116328" cy="57416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42545" algn="ctr">
                <a:lnSpc>
                  <a:spcPct val="112500"/>
                </a:lnSpc>
                <a:spcBef>
                  <a:spcPts val="95"/>
                </a:spcBef>
              </a:pPr>
              <a:r>
                <a:rPr sz="1400" dirty="0" smtClean="0">
                  <a:cs typeface="Georgia"/>
                </a:rPr>
                <a:t>Classic</a:t>
              </a:r>
              <a:r>
                <a:rPr lang="en-US" sz="1400" dirty="0">
                  <a:cs typeface="Georgia"/>
                </a:rPr>
                <a:t> </a:t>
              </a:r>
              <a:r>
                <a:rPr sz="1400" spc="-15" dirty="0" smtClean="0">
                  <a:cs typeface="Georgia"/>
                </a:rPr>
                <a:t>ma</a:t>
              </a:r>
              <a:r>
                <a:rPr sz="1400" spc="-45" dirty="0" smtClean="0">
                  <a:cs typeface="Georgia"/>
                </a:rPr>
                <a:t>c</a:t>
              </a:r>
              <a:r>
                <a:rPr sz="1400" spc="-20" dirty="0" smtClean="0">
                  <a:cs typeface="Georgia"/>
                </a:rPr>
                <a:t>hine  </a:t>
              </a:r>
              <a:r>
                <a:rPr sz="1400" spc="-15" dirty="0">
                  <a:cs typeface="Georgia"/>
                </a:rPr>
                <a:t>learning</a:t>
              </a:r>
              <a:endParaRPr sz="1400" dirty="0">
                <a:cs typeface="Georgia"/>
              </a:endParaRPr>
            </a:p>
          </p:txBody>
        </p:sp>
        <p:sp>
          <p:nvSpPr>
            <p:cNvPr id="102" name="object 51"/>
            <p:cNvSpPr txBox="1"/>
            <p:nvPr/>
          </p:nvSpPr>
          <p:spPr>
            <a:xfrm>
              <a:off x="7221534" y="9246788"/>
              <a:ext cx="999490" cy="57416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38760" marR="5080" indent="-226695">
                <a:lnSpc>
                  <a:spcPct val="112500"/>
                </a:lnSpc>
                <a:spcBef>
                  <a:spcPts val="95"/>
                </a:spcBef>
              </a:pPr>
              <a:r>
                <a:rPr sz="1400" b="1" spc="-20" dirty="0">
                  <a:cs typeface="Georgia"/>
                </a:rPr>
                <a:t>Represe</a:t>
              </a:r>
              <a:r>
                <a:rPr sz="1400" b="1" spc="-55" dirty="0">
                  <a:cs typeface="Georgia"/>
                </a:rPr>
                <a:t>n</a:t>
              </a:r>
              <a:r>
                <a:rPr sz="1400" b="1" spc="0" dirty="0">
                  <a:cs typeface="Georgia"/>
                </a:rPr>
                <a:t>tation  </a:t>
              </a:r>
              <a:r>
                <a:rPr sz="1400" b="1" spc="-15" dirty="0">
                  <a:cs typeface="Georgia"/>
                </a:rPr>
                <a:t>learning</a:t>
              </a:r>
              <a:endParaRPr sz="1400" b="1" dirty="0">
                <a:cs typeface="Georgia"/>
              </a:endParaRPr>
            </a:p>
          </p:txBody>
        </p:sp>
        <p:sp>
          <p:nvSpPr>
            <p:cNvPr id="103" name="object 52"/>
            <p:cNvSpPr txBox="1"/>
            <p:nvPr/>
          </p:nvSpPr>
          <p:spPr>
            <a:xfrm>
              <a:off x="8108441" y="8753841"/>
              <a:ext cx="546735" cy="4203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95885">
                <a:lnSpc>
                  <a:spcPct val="112500"/>
                </a:lnSpc>
                <a:spcBef>
                  <a:spcPts val="95"/>
                </a:spcBef>
              </a:pPr>
              <a:r>
                <a:rPr sz="1150" spc="-15" dirty="0">
                  <a:latin typeface="Georgia"/>
                  <a:cs typeface="Georgia"/>
                </a:rPr>
                <a:t>Deep  learning</a:t>
              </a:r>
              <a:endParaRPr sz="1150">
                <a:latin typeface="Georgia"/>
                <a:cs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0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9906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Convolutional NNs: </a:t>
            </a:r>
            <a:r>
              <a:rPr lang="en-US" dirty="0" err="1" smtClean="0"/>
              <a:t>AlexNet</a:t>
            </a:r>
            <a:r>
              <a:rPr lang="en-US" dirty="0" smtClean="0"/>
              <a:t> (2012): trained on 200 GB of ImageNet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Milestones: Image Classification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encrypted-tbn3.gstatic.com/images?q=tbn:ANd9GcRNCBGSfScsFbATxqtoHbqK-VcjSg3dcoAztfCGJ4AGjIb4XeLaW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2064423"/>
            <a:ext cx="4168775" cy="139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548890" y="3831721"/>
            <a:ext cx="3981450" cy="2059635"/>
            <a:chOff x="4895850" y="1419071"/>
            <a:chExt cx="3981450" cy="2059635"/>
          </a:xfrm>
        </p:grpSpPr>
        <p:pic>
          <p:nvPicPr>
            <p:cNvPr id="8" name="Picture 2" descr="https://pbs.twimg.com/media/B1IiCUrIMAAofU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155" y="1419071"/>
              <a:ext cx="3086870" cy="205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6593590" y="2313233"/>
              <a:ext cx="198845" cy="200739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2"/>
            </p:cNvCxnSpPr>
            <p:nvPr/>
          </p:nvCxnSpPr>
          <p:spPr>
            <a:xfrm flipH="1" flipV="1">
              <a:off x="4895850" y="2312065"/>
              <a:ext cx="1697740" cy="101538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355725" y="2893098"/>
              <a:ext cx="3483555" cy="1169"/>
            </a:xfrm>
            <a:prstGeom prst="line">
              <a:avLst/>
            </a:prstGeom>
            <a:ln w="190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705885" y="2313233"/>
              <a:ext cx="76040" cy="581034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062380" y="1788845"/>
              <a:ext cx="1814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Human performance</a:t>
              </a:r>
              <a:br>
                <a:rPr lang="en-US" sz="1400" dirty="0" smtClean="0"/>
              </a:br>
              <a:r>
                <a:rPr lang="en-US" sz="1400" dirty="0" smtClean="0"/>
                <a:t>5.1% error</a:t>
              </a:r>
              <a:endParaRPr lang="en-US" sz="14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901940" y="2823391"/>
              <a:ext cx="975360" cy="139415"/>
            </a:xfrm>
            <a:prstGeom prst="line">
              <a:avLst/>
            </a:prstGeom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://rodrigob.github.io/are_we_there_yet/build/images/stl_10.png?13630850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64423"/>
            <a:ext cx="3641141" cy="364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8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9906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Recurrent Nets: LSTMs (1997):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Milestones: Speech Recognition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s://upload.wikimedia.org/wikipedia/commons/d/d5/Long_Short_Term_Memo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662931"/>
            <a:ext cx="3148012" cy="179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577206"/>
            <a:ext cx="3307160" cy="214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ttp://deliveryimages.acm.org/10.1145/2510000/2500887/figs/f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3971859"/>
            <a:ext cx="5667376" cy="25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4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9906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Sequence-to-sequence models with LSTMs and attention: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Source Luong, Cho, Manning ACL Tutorial 2016.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Milestones: Language Translation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sites.google.com/site/acl16nmt/_/rsrc/1470287330561/home/nmt.png?height=225&amp;width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019300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09737"/>
            <a:ext cx="3767372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53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Milestones: Deep Reinforcement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09650"/>
            <a:ext cx="8229600" cy="5229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In 2013, Deep Mind’s  arcade player bests human expert on six Atar</a:t>
            </a:r>
            <a:r>
              <a:rPr lang="en-US" dirty="0" smtClean="0"/>
              <a:t>i Games. </a:t>
            </a:r>
            <a:r>
              <a:rPr lang="en-US" sz="2400" dirty="0" smtClean="0"/>
              <a:t>Acquired by Google in 2014,.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dirty="0" smtClean="0"/>
              <a:t>In 2016, Deep Mind’s </a:t>
            </a:r>
          </a:p>
          <a:p>
            <a:pPr marL="0" indent="0">
              <a:buNone/>
            </a:pPr>
            <a:r>
              <a:rPr lang="en-US" dirty="0" err="1" smtClean="0"/>
              <a:t>alphaGo</a:t>
            </a:r>
            <a:r>
              <a:rPr lang="en-US" dirty="0" smtClean="0"/>
              <a:t> defeats former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world champion Lee </a:t>
            </a:r>
            <a:r>
              <a:rPr lang="en-US" dirty="0" err="1" smtClean="0"/>
              <a:t>Sedol</a:t>
            </a:r>
            <a:r>
              <a:rPr lang="en-US" dirty="0" smtClean="0"/>
              <a:t> </a:t>
            </a:r>
            <a:r>
              <a:rPr lang="en-US" sz="2400" dirty="0" smtClean="0"/>
              <a:t> </a:t>
            </a:r>
          </a:p>
        </p:txBody>
      </p:sp>
      <p:pic>
        <p:nvPicPr>
          <p:cNvPr id="5122" name="Picture 2" descr="Convolutional_NN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64" y="1871335"/>
            <a:ext cx="3133725" cy="23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robohub.org/wp-content/uploads/2014/09/Deep_Mind_RL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4" y="2207896"/>
            <a:ext cx="2638425" cy="15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Go player Lee Sedol, seated right, reviews the game after losing to AlphaGo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http://img.etimg.com/photo/51382009/cha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4" y="4255767"/>
            <a:ext cx="3863406" cy="250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07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Learning about Deep Neural Networks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Yann </a:t>
            </a:r>
            <a:r>
              <a:rPr lang="en-US" dirty="0" err="1" smtClean="0"/>
              <a:t>Lecun</a:t>
            </a:r>
            <a:r>
              <a:rPr lang="en-US" dirty="0" smtClean="0"/>
              <a:t>: DNNs require: “an </a:t>
            </a:r>
            <a:r>
              <a:rPr lang="en-US" dirty="0"/>
              <a:t>interplay between intuitive insights, theoretical modeling, practical implementations, empirical studies, and scientific </a:t>
            </a:r>
            <a:r>
              <a:rPr lang="en-US" dirty="0" smtClean="0"/>
              <a:t>analyses”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i.e. there isn’t a framework or core set of principles to explain everything (c.f. graphical models for machine learning).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75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This Course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Goals:</a:t>
            </a:r>
          </a:p>
          <a:p>
            <a:r>
              <a:rPr lang="en-US" dirty="0" smtClean="0"/>
              <a:t>Introduce deep learning.</a:t>
            </a:r>
          </a:p>
          <a:p>
            <a:r>
              <a:rPr lang="en-US" dirty="0" smtClean="0"/>
              <a:t>Review principles and techniques for understanding deep networks.</a:t>
            </a:r>
          </a:p>
          <a:p>
            <a:r>
              <a:rPr lang="en-US" dirty="0" smtClean="0"/>
              <a:t>Develop skill at designing networks for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This Course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Attendance: 5%</a:t>
            </a:r>
          </a:p>
          <a:p>
            <a:r>
              <a:rPr lang="en-US" dirty="0" smtClean="0"/>
              <a:t>Quizzes: 5%</a:t>
            </a:r>
          </a:p>
          <a:p>
            <a:r>
              <a:rPr lang="en-US" dirty="0" smtClean="0"/>
              <a:t>Assignments : </a:t>
            </a:r>
            <a:r>
              <a:rPr lang="en-US" dirty="0"/>
              <a:t>2</a:t>
            </a:r>
            <a:r>
              <a:rPr lang="en-US" dirty="0" smtClean="0"/>
              <a:t>0% </a:t>
            </a:r>
          </a:p>
          <a:p>
            <a:r>
              <a:rPr lang="en-US" dirty="0" smtClean="0"/>
              <a:t>Midterm</a:t>
            </a:r>
            <a:r>
              <a:rPr lang="en-US" dirty="0"/>
              <a:t>: </a:t>
            </a:r>
            <a:r>
              <a:rPr lang="en-US" dirty="0" smtClean="0"/>
              <a:t>30</a:t>
            </a:r>
            <a:r>
              <a:rPr lang="en-US" dirty="0"/>
              <a:t>%</a:t>
            </a:r>
          </a:p>
          <a:p>
            <a:r>
              <a:rPr lang="en-US" dirty="0" err="1" smtClean="0"/>
              <a:t>Endterm</a:t>
            </a:r>
            <a:r>
              <a:rPr lang="en-US" dirty="0" smtClean="0"/>
              <a:t>: 40%</a:t>
            </a:r>
          </a:p>
          <a:p>
            <a:endParaRPr lang="en-US" dirty="0"/>
          </a:p>
          <a:p>
            <a:r>
              <a:rPr lang="en-US" dirty="0" smtClean="0"/>
              <a:t>TAs:</a:t>
            </a:r>
          </a:p>
          <a:p>
            <a:endParaRPr lang="en-US" dirty="0"/>
          </a:p>
          <a:p>
            <a:r>
              <a:rPr lang="en-US" dirty="0" smtClean="0"/>
              <a:t>Moodle</a:t>
            </a:r>
          </a:p>
          <a:p>
            <a:r>
              <a:rPr lang="en-US" dirty="0" smtClean="0"/>
              <a:t>Course Home Page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50763</TotalTime>
  <Words>915</Words>
  <Application>Microsoft Office PowerPoint</Application>
  <PresentationFormat>On-screen Show (4:3)</PresentationFormat>
  <Paragraphs>195</Paragraphs>
  <Slides>24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Clarity</vt:lpstr>
      <vt:lpstr>CS60010: Deep Learning</vt:lpstr>
      <vt:lpstr>Milestones: Digit Recognition</vt:lpstr>
      <vt:lpstr>Milestones: Image Classification</vt:lpstr>
      <vt:lpstr>Milestones: Speech Recognition</vt:lpstr>
      <vt:lpstr>Milestones: Language Translation</vt:lpstr>
      <vt:lpstr> Milestones: Deep Reinforcement Learning</vt:lpstr>
      <vt:lpstr>Learning about Deep Neural Networks</vt:lpstr>
      <vt:lpstr>This Course </vt:lpstr>
      <vt:lpstr>This Course</vt:lpstr>
      <vt:lpstr>Prerequisites</vt:lpstr>
      <vt:lpstr>Phases of Neural Network Research</vt:lpstr>
      <vt:lpstr>The success of NN</vt:lpstr>
      <vt:lpstr>Citations of the “LeNet” paper</vt:lpstr>
      <vt:lpstr>Why the success of DNNs is surprising</vt:lpstr>
      <vt:lpstr>Why the success of DNNs is surprising</vt:lpstr>
      <vt:lpstr>Why the success of DNNs is surprising</vt:lpstr>
      <vt:lpstr>Why the success of DNNs is surprising obvious</vt:lpstr>
      <vt:lpstr>Why the success of DNNs is surprising obvious</vt:lpstr>
      <vt:lpstr>Why the success of DNNs is surprising obvious</vt:lpstr>
      <vt:lpstr>Why the success of DNNs is surprising obvious</vt:lpstr>
      <vt:lpstr>Representations Matter</vt:lpstr>
      <vt:lpstr>Representation Learning</vt:lpstr>
      <vt:lpstr>Depth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Huasha Zhao</dc:creator>
  <cp:lastModifiedBy>Sudeshna</cp:lastModifiedBy>
  <cp:revision>1156</cp:revision>
  <cp:lastPrinted>2013-04-04T21:00:55Z</cp:lastPrinted>
  <dcterms:created xsi:type="dcterms:W3CDTF">2013-04-18T21:29:50Z</dcterms:created>
  <dcterms:modified xsi:type="dcterms:W3CDTF">2019-01-03T18:08:02Z</dcterms:modified>
</cp:coreProperties>
</file>